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5" r:id="rId3"/>
    <p:sldId id="266" r:id="rId4"/>
    <p:sldId id="267" r:id="rId5"/>
    <p:sldId id="268" r:id="rId6"/>
    <p:sldId id="269" r:id="rId7"/>
    <p:sldId id="271" r:id="rId8"/>
    <p:sldId id="272" r:id="rId9"/>
    <p:sldId id="273" r:id="rId10"/>
    <p:sldId id="270" r:id="rId11"/>
    <p:sldId id="274" r:id="rId12"/>
    <p:sldId id="275" r:id="rId13"/>
    <p:sldId id="276" r:id="rId14"/>
    <p:sldId id="277" r:id="rId15"/>
    <p:sldId id="27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0019"/>
    <a:srgbClr val="FDCC6B"/>
    <a:srgbClr val="FFD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3"/>
    <p:restoredTop sz="94663"/>
  </p:normalViewPr>
  <p:slideViewPr>
    <p:cSldViewPr snapToGrid="0">
      <p:cViewPr varScale="1">
        <p:scale>
          <a:sx n="65" d="100"/>
          <a:sy n="65" d="100"/>
        </p:scale>
        <p:origin x="224" y="1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9:42:26.233"/>
    </inkml:context>
    <inkml:brush xml:id="br0">
      <inkml:brushProperty name="width" value="0.05" units="cm"/>
      <inkml:brushProperty name="height" value="0.05" units="cm"/>
      <inkml:brushProperty name="color" value="#E71224"/>
    </inkml:brush>
  </inkml:definitions>
  <inkml:trace contextRef="#ctx0" brushRef="#br0">0 0 24575,'27'0'0,"9"0"0,26 0 0,-19 0 0,29 0 0,-17 0 0,18 0 0,11 0 0,-4 0 0,1 0 0,2 0 0,-5 0 0,-2 0 0,-7 0 0,-7 1 0,-3 2 0,-5 2 0,-4 1 0,-8 1 0,-6-2 0,-6-3 0,-4 0 0,-10-2 0,-1 0 0,-10 0 0,1 2 0,-1 0 0,-26-6 0,18 5 0,-20-7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27.936"/>
    </inkml:context>
    <inkml:brush xml:id="br0">
      <inkml:brushProperty name="width" value="0.05" units="cm"/>
      <inkml:brushProperty name="height" value="0.05" units="cm"/>
      <inkml:brushProperty name="color" value="#33CCFF"/>
    </inkml:brush>
  </inkml:definitions>
  <inkml:trace contextRef="#ctx0" brushRef="#br0">0 142 24575,'13'0'0,"13"0"0,21 0 0,27 0 0,20 0 0,-38 0 0,1 0 0,2 0 0,1 0 0,0 0 0,-1 0 0,0 0 0,-1 0 0,-4 0 0,-1 0 0,-1 0 0,-2 0 0,42 0 0,-10 0 0,-8 0 0,-7 0 0,-3 0 0,-6 0 0,-3 0 0,-2 0 0,-1 0 0,0 0 0,-2-2 0,-1-2 0,4 0 0,-1-1 0,1 1 0,-2 0 0,-5 2 0,-3 0 0,-3 2 0,-1-1 0,1 1 0,2 0 0,2 0 0,1 0 0,-1 0 0,1 0 0,0 0 0,0-2 0,-4-2 0,-8-3 0,-11 0 0,-9 1 0,8 1 0,17-1 0,22-2 0,27-2 0,-36 4 0,1 2 0,1 0 0,-1 1 0,45-1 0,-17 3 0,-17-1 0,-6 1 0,-10 0 0,-8 0 0,-7 1 0,-5 0 0,-3-1 0,-4 0 0,-2 0 0,-1-1 0,-1 0 0,0 0 0,-1 1 0,-2-1 0,-3 1 0,-1-1 0,-5 1 0,0-4 0,-4 1 0,0 0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30.419"/>
    </inkml:context>
    <inkml:brush xml:id="br0">
      <inkml:brushProperty name="width" value="0.05" units="cm"/>
      <inkml:brushProperty name="height" value="0.05" units="cm"/>
      <inkml:brushProperty name="color" value="#33CCFF"/>
    </inkml:brush>
  </inkml:definitions>
  <inkml:trace contextRef="#ctx0" brushRef="#br0">1 9 24575,'9'0'0,"10"0"0,15 0 0,21 0 0,21 0 0,15 0 0,-40 0 0,1 0 0,4 0 0,1 0 0,3 0 0,1 0 0,11 0 0,3 0 0,7 0 0,3 0 0,3 0 0,0 0 0,3 0 0,-2 0 0,-5 0 0,-2 0 0,-5 0 0,-2 0 0,-5 0 0,-4 0 0,-7 0 0,-3 0 0,36 0 0,-14 0 0,-10 0 0,-7 0 0,-3 2 0,-6 2 0,-4 0 0,-3 0 0,-3-1 0,-2 0 0,-1-1 0,-3 1 0,-1-1 0,-1-1 0,-1 0 0,-2 0 0,-2-1 0,-2 0 0,-1 0 0,1 0 0,1 0 0,2 0 0,2 0 0,-1 0 0,-4 0 0,-4 0 0,-4 0 0,-2 0 0,-3 0 0,1 0 0,0 0 0,0 0 0,1 0 0,-1 0 0,0-1 0,1 0 0,-1-1 0,0 1 0,0 0 0,-1 0 0,-1 1 0,0 0 0,-2 0 0,-1 0 0,0 0 0,0 0 0,1 0 0,0 0 0,0 0 0,1-1 0,-1 0 0,2-2 0,-1 0 0,0 0 0,-1 0 0,0 0 0,-2 1 0,-1-1 0,-1 0 0,-1 1 0,0 1 0,-2 0 0,-2 0 0,-1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36.169"/>
    </inkml:context>
    <inkml:brush xml:id="br0">
      <inkml:brushProperty name="width" value="0.05" units="cm"/>
      <inkml:brushProperty name="height" value="0.05" units="cm"/>
      <inkml:brushProperty name="color" value="#33CCFF"/>
    </inkml:brush>
  </inkml:definitions>
  <inkml:trace contextRef="#ctx0" brushRef="#br0">0 0 24575,'15'0'0,"3"0"0,6 0 0,6 0 0,6 0 0,4 0 0,4 0 0,1 0 0,1 0 0,2 0 0,-1 0 0,-1 0 0,-4 0 0,-6 0 0,-5 1 0,-4 0 0,-4 0 0,-3 1 0,-2 0 0,-4-2 0,-1 1 0,-4 0 0,-1 0 0,-3-1 0,0 0 0,-3 0 0,-1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40.836"/>
    </inkml:context>
    <inkml:brush xml:id="br0">
      <inkml:brushProperty name="width" value="0.05" units="cm"/>
      <inkml:brushProperty name="height" value="0.05" units="cm"/>
      <inkml:brushProperty name="color" value="#33CCFF"/>
    </inkml:brush>
  </inkml:definitions>
  <inkml:trace contextRef="#ctx0" brushRef="#br0">0 11 24575,'6'0'0,"4"0"0,7 0 0,13 0 0,16 0 0,12 0 0,10 0 0,-2 0 0,-5 0 0,-5 0 0,-8 0 0,-2 0 0,-4 0 0,-4-2 0,-5 0 0,-4-1 0,-3 2 0,-1 1 0,0 0 0,-1 0 0,-2 0 0,-2 0 0,-5 0 0,-3 0 0,-3 0 0,-2 0 0,-2 0 0,-2-1 0,-2 1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53.186"/>
    </inkml:context>
    <inkml:brush xml:id="br0">
      <inkml:brushProperty name="width" value="0.05" units="cm"/>
      <inkml:brushProperty name="height" value="0.05" units="cm"/>
      <inkml:brushProperty name="color" value="#E71224"/>
    </inkml:brush>
  </inkml:definitions>
  <inkml:trace contextRef="#ctx0" brushRef="#br0">0 128 24575,'9'0'0,"9"0"0,17 0 0,25 0 0,22 0 0,15 0 0,-44 0 0,0 0 0,-2 0 0,-1 0 0,48 0 0,-4 0 0,-1 0 0,0 0 0,-3 0 0,-8 3 0,-12 2 0,-11 1 0,-11 0 0,-4-2 0,-1-2 0,2 0 0,3-1 0,-1 0 0,-3 1 0,-4 1 0,-2 0 0,-3 0 0,1 0 0,0 0 0,2 0 0,-2 0 0,-4-1 0,-4 0 0,-4 0 0,-1-1 0,-1-1 0,2 0 0,1 0 0,1 0 0,4-1 0,3-3 0,3-2 0,2-3 0,-1 1 0,0-1 0,1 1 0,1-1 0,0 1 0,0 0 0,-2 2 0,-2 0 0,-3 1 0,-4 0 0,-3 1 0,-3 1 0,-4-1 0,-4 1 0,-1-1 0,-2 0 0,0-1 0,1 0 0,1-1 0,2 0 0,1 1 0,1 0 0,2 0 0,0 0 0,2 1 0,0 0 0,1 1 0,-1 2 0,-2 0 0,-1 1 0,-2 0 0,-2 0 0,-2 0 0,-2 0 0,-2 0 0,0-2 0,-2-1 0,-1-3 0,-2 2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55.085"/>
    </inkml:context>
    <inkml:brush xml:id="br0">
      <inkml:brushProperty name="width" value="0.05" units="cm"/>
      <inkml:brushProperty name="height" value="0.05" units="cm"/>
      <inkml:brushProperty name="color" value="#E71224"/>
    </inkml:brush>
  </inkml:definitions>
  <inkml:trace contextRef="#ctx0" brushRef="#br0">1 12 24575,'19'0'0,"15"0"0,20 0 0,23 0 0,16 1 0,-42 1 0,0 2 0,3 0 0,-1 2 0,-2 1 0,-2 0 0,49 8 0,-48-8 0,0-1 0,49 5 0,-2-4 0,-3-3 0,-8-2 0,-2-2 0,-6 0 0,-5 0 0,-2 1 0,1 4 0,2 2 0,-3 1 0,-3-1 0,-6-2 0,-2-3 0,-3-1 0,-1-1 0,3 0 0,2-1 0,2-2 0,1-1 0,3-5 0,1-3 0,1 0 0,-3-1 0,-5 2 0,-6 2 0,-7 1 0,-9 1 0,-7 1 0,-5 2 0,-6 0 0,-3 3 0,-5 0 0,-3 0 0,-1 0 0,2 0 0,2 1 0,1 0 0,-1-1 0,-3-1 0,-4-1 0,-3-5 0,-2 5 0,-1-2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04.285"/>
    </inkml:context>
    <inkml:brush xml:id="br0">
      <inkml:brushProperty name="width" value="0.05" units="cm"/>
      <inkml:brushProperty name="height" value="0.05" units="cm"/>
      <inkml:brushProperty name="color" value="#E71224"/>
    </inkml:brush>
  </inkml:definitions>
  <inkml:trace contextRef="#ctx0" brushRef="#br0">1 4 24575,'19'0'0,"15"0"0,23 0 0,24 0 0,11 0 0,4 0 0,-2 0 0,-4 0 0,3 0 0,-5 0 0,-7 0 0,-10 0 0,-14 0 0,-11 0 0,-10 0 0,-12 0 0,-5 0 0,-11-1 0,-2 0 0,-6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05.919"/>
    </inkml:context>
    <inkml:brush xml:id="br0">
      <inkml:brushProperty name="width" value="0.05" units="cm"/>
      <inkml:brushProperty name="height" value="0.05" units="cm"/>
      <inkml:brushProperty name="color" value="#E71224"/>
    </inkml:brush>
  </inkml:definitions>
  <inkml:trace contextRef="#ctx0" brushRef="#br0">1 13 24575,'18'0'0,"7"0"0,12 0 0,10 0 0,12 0 0,6 0 0,3 0 0,-3 0 0,-4 0 0,-6 0 0,-3 0 0,-5 0 0,-4 0 0,-3 0 0,-1-1 0,-2 0 0,-1-1 0,-2 1 0,-5 0 0,-4 1 0,-2 0 0,-2 0 0,2 0 0,-4 0 0,-2 0 0,-3 0 0,-6 0 0,0 0 0,-4 0 0,1 0 0,-2-1 0,-1-1 0,-1 1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16.769"/>
    </inkml:context>
    <inkml:brush xml:id="br0">
      <inkml:brushProperty name="width" value="0.05" units="cm"/>
      <inkml:brushProperty name="height" value="0.05" units="cm"/>
      <inkml:brushProperty name="color" value="#008C3A"/>
    </inkml:brush>
  </inkml:definitions>
  <inkml:trace contextRef="#ctx0" brushRef="#br0">0 16 24575,'16'0'0,"5"0"0,4 0 0,5 0 0,0 0 0,1 0 0,-1 0 0,0 0 0,2 0 0,-3 0 0,-1 0 0,-2 0 0,-1 0 0,1 0 0,-1 0 0,-1 0 0,-2 0 0,0 0 0,-2-1 0,-1 0 0,-4-1 0,0 1 0,-2 1 0,-1 0 0,0 0 0,-2 0 0,0 0 0,1 0 0,-2 0 0,0 0 0,-1 0 0,-1 0 0,-1 0 0,1 0 0,-1 0 0,0-2 0,-1 1 0,0 0 0,-2 0 0,1 1 0,-1 0 0,-1 0 0,1 0 0,1 0 0,0-1 0,1 0 0,-1-1 0,0 1 0,-1 1 0,1 0 0,1 0 0,-1 0 0,0 0 0,-1 0 0,1 0 0,-1 0 0,0 0 0,0 0 0,0 0 0,0 0 0,1 0 0,0 0 0,-2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25.804"/>
    </inkml:context>
    <inkml:brush xml:id="br0">
      <inkml:brushProperty name="width" value="0.05" units="cm"/>
      <inkml:brushProperty name="height" value="0.05" units="cm"/>
      <inkml:brushProperty name="color" value="#33CCFF"/>
    </inkml:brush>
  </inkml:definitions>
  <inkml:trace contextRef="#ctx0" brushRef="#br0">0 18 24575,'7'0'0,"1"0"0,2 0 0,9 0 0,9 0 0,12 0 0,5 0 0,3 0 0,-1 0 0,-1 0 0,2 0 0,1 0 0,3 0 0,1 0 0,-2-2 0,-6-2 0,-6 1 0,-10 1 0,-7 0 0,-5 0 0,-4 1 0,0 0 0,-3 1 0,3 0 0,-6 0 0,0 0 0,-6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9:42:29.035"/>
    </inkml:context>
    <inkml:brush xml:id="br0">
      <inkml:brushProperty name="width" value="0.05" units="cm"/>
      <inkml:brushProperty name="height" value="0.05" units="cm"/>
      <inkml:brushProperty name="color" value="#E71224"/>
    </inkml:brush>
  </inkml:definitions>
  <inkml:trace contextRef="#ctx0" brushRef="#br0">1 22 24575,'13'0'0,"5"0"0,0 0 0,5 0 0,-1 0 0,-1 0 0,1 0 0,0 0 0,1 0 0,-1 0 0,0 0 0,-2 0 0,-1 0 0,-1 0 0,-1 0 0,4-10 0,-9 8 0,7-8 0,-3 10 0,-4 0 0,11 0 0,-16 0 0,8 0 0,-8 0 0,2 0 0,0 0 0,-2 0 0,-1 0 0,0 0 0,0 0 0,0 0 0,0 0 0,0 0 0,-1 0 0,0 0 0,-3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34.785"/>
    </inkml:context>
    <inkml:brush xml:id="br0">
      <inkml:brushProperty name="width" value="0.05" units="cm"/>
      <inkml:brushProperty name="height" value="0.05" units="cm"/>
      <inkml:brushProperty name="color" value="#33CCFF"/>
    </inkml:brush>
  </inkml:definitions>
  <inkml:trace contextRef="#ctx0" brushRef="#br0">0 53 24575,'10'0'0,"2"0"0,5 0 0,5 0 0,3 0 0,4 0 0,-1 0 0,1 0 0,-1 0 0,0 0 0,1 0 0,-1 0 0,1 0 0,-2 0 0,1 0 0,-2 0 0,1-2 0,-1-2 0,-3 1 0,-2 0 0,-3 1 0,-2 0 0,-1 0 0,1-1 0,-1 1 0,1-1 0,0 0 0,1 0 0,-1 0 0,-2 1 0,0-1 0,-1 2 0,0-2 0,-1 2 0,-1 0 0,-1 0 0,0 0 0,0-1 0,-5 1 0,1 0 0,-5 1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47.135"/>
    </inkml:context>
    <inkml:brush xml:id="br0">
      <inkml:brushProperty name="width" value="0.05" units="cm"/>
      <inkml:brushProperty name="height" value="0.05" units="cm"/>
      <inkml:brushProperty name="color" value="#E71224"/>
    </inkml:brush>
  </inkml:definitions>
  <inkml:trace contextRef="#ctx0" brushRef="#br0">1 142 24575,'11'0'0,"2"0"0,-1 0 0,0 0 0,-3 0 0,-1 0 0,0 0 0,3 0 0,0 0 0,2 0 0,1 0 0,1 0 0,1-2 0,0 1 0,1 0 0,-1 0 0,1 0 0,-2 0 0,0-1 0,-1 1 0,-1 1 0,0-1 0,-1 0 0,-1-1 0,-1 1 0,0 1 0,0 0 0,-1-1 0,-2 0 0,-1-1 0,-2 2 0,1 0 0,0 0 0,0 0 0,1 0 0,0 0 0,0 0 0,2-3 0,-3 3 0,2-2 0,-3 2 0,2 0 0,0 0 0,-1-1 0,0 0 0,0-1 0,0 0 0,0 1 0,0-1 0,-1 1 0,1 1 0,-4-2 0,1 1 0,0 0 0,1 1 0,0 0 0,-1-1 0,1 0 0,-1-1 0,-1 0 0,1 0 0,-2-1 0,-1-5 0,-1 0 0,0 0 0,2 3 0,1 4 0,3 1 0,0 0 0,-1 0 0,0 0 0,2 0 0,-1-1 0,2 0 0,-3 0 0,2-1 0,1 1 0,0-1 0,2-2 0,1 1 0,1 1 0,0-1 0,2 0 0,1 1 0,1-2 0,1 2 0,0-1 0,-1 0 0,-1 2 0,0 0 0,-1 0 0,0-1 0,-2 0 0,0-1 0,0 2 0,-2 0 0,-2 0 0,-1 0 0,-1 0 0,-1-1 0,-2-1 0,-1 0 0,0 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49.452"/>
    </inkml:context>
    <inkml:brush xml:id="br0">
      <inkml:brushProperty name="width" value="0.05" units="cm"/>
      <inkml:brushProperty name="height" value="0.05" units="cm"/>
      <inkml:brushProperty name="color" value="#E71224"/>
    </inkml:brush>
  </inkml:definitions>
  <inkml:trace contextRef="#ctx0" brushRef="#br0">0 67 24575,'19'0'0,"4"0"0,7 0 0,4 0 0,2 0 0,1 0 0,-3 0 0,1 0 0,-2 0 0,-2 0 0,-2 0 0,0 0 0,-1 0 0,2 0 0,-2 0 0,0 0 0,-3-3 0,-3 0 0,-3 0 0,-4 0 0,-1 2 0,-3 0 0,-1 0 0,1-1 0,-1 0 0,0 1 0,0-1 0,0 1 0,-2-1 0,0 0 0,-1 1 0,1-1 0,-1 0 0,2-1 0,1 1 0,0-2 0,0 0 0,0 2 0,1-2 0,0 2 0,-3 0 0,1-1 0,-5 2 0,0-1 0,-3 0 0,0 0 0,-1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6:52.368"/>
    </inkml:context>
    <inkml:brush xml:id="br0">
      <inkml:brushProperty name="width" value="0.05" units="cm"/>
      <inkml:brushProperty name="height" value="0.05" units="cm"/>
      <inkml:brushProperty name="color" value="#E71224"/>
    </inkml:brush>
  </inkml:definitions>
  <inkml:trace contextRef="#ctx0" brushRef="#br0">1 5 24575,'14'0'0,"9"0"0,9 0 0,10 0 0,3 0 0,6 0 0,7 0 0,5 0 0,7 0 0,2 0 0,-3 0 0,-7 0 0,-8 0 0,-10 0 0,-8 0 0,-6 0 0,-6 0 0,-6 0 0,-2 0 0,-8 0 0,0 0 0,-7-1 0,0 0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9:42:46.037"/>
    </inkml:context>
    <inkml:brush xml:id="br0">
      <inkml:brushProperty name="width" value="0.05" units="cm"/>
      <inkml:brushProperty name="height" value="0.05" units="cm"/>
      <inkml:brushProperty name="color" value="#004F8B"/>
    </inkml:brush>
  </inkml:definitions>
  <inkml:trace contextRef="#ctx0" brushRef="#br0">0 0 24575,'21'0'0,"33"0"0,-14 0 0,40 0 0,-17 0 0,19 0 0,3 0 0,-9 0 0,-13 0 0,-8 0 0,-9 0 0,-3 0 0,-4 0 0,-3 0 0,-3 0 0,0 0 0,-2 0 0,0 0 0,0 0 0,0 0 0,0 0 0,0 0 0,0 0 0,-1 1 0,0 2 0,-2 0 0,-3 0 0,2-2 0,-3-1 0,-2 2 0,0 1 0,0-1 0,1 1 0,-1-3 0,0 0 0,-6 0 0,-3 0 0,-3 0 0,-2 0 0,0 1 0,-1 2 0,-1-1 0,-2 0 0,-1-1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9:43:06.177"/>
    </inkml:context>
    <inkml:brush xml:id="br0">
      <inkml:brushProperty name="width" value="0.05" units="cm"/>
      <inkml:brushProperty name="height" value="0.05" units="cm"/>
      <inkml:brushProperty name="color" value="#008C3A"/>
    </inkml:brush>
  </inkml:definitions>
  <inkml:trace contextRef="#ctx0" brushRef="#br0">0 1 24575,'26'0'0,"15"0"0,9 0 0,15 0 0,6 0 0,7 0 0,10 0 0,0 0 0,-7 0 0,-11 0 0,-17 0 0,-16 0 0,-10 0 0,-15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9:43:07.404"/>
    </inkml:context>
    <inkml:brush xml:id="br0">
      <inkml:brushProperty name="width" value="0.05" units="cm"/>
      <inkml:brushProperty name="height" value="0.05" units="cm"/>
      <inkml:brushProperty name="color" value="#008C3A"/>
    </inkml:brush>
  </inkml:definitions>
  <inkml:trace contextRef="#ctx0" brushRef="#br0">0 0 24575,'12'0'0,"12"0"0,13 0 0,16 0 0,0 0 0,1 0 0,22 0 0,-22 0 0,-2 0 0,1 0 0,-12 0 0,-10 0 0,-6 0 0,-1 0 0,-3 0 0,1 0 0,-3 0 0,-1 0 0,-5 0 0,-3 0 0,-14 0 0,-3 0 0,-2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4:39.569"/>
    </inkml:context>
    <inkml:brush xml:id="br0">
      <inkml:brushProperty name="width" value="0.05" units="cm"/>
      <inkml:brushProperty name="height" value="0.05" units="cm"/>
      <inkml:brushProperty name="color" value="#008C3A"/>
    </inkml:brush>
  </inkml:definitions>
  <inkml:trace contextRef="#ctx0" brushRef="#br0">0 1 24575,'15'0'0,"11"0"0,20 0 0,30 0 0,-26 1 0,4 0 0,6 1 0,1 1 0,-1 0 0,-2 1 0,-6 0 0,-2 0 0,30 3 0,-18-1 0,-8-1 0,-7-1 0,-4-1 0,0 0 0,1 1 0,-3-1 0,-1 0 0,-3 0 0,-3 1 0,-4 0 0,-4 0 0,-7-1 0,-6-2 0,-5-2 0,-5-4 0,1 3 0,2-3 0,8 5 0,13 0 0,13 0 0,11 2 0,6 1 0,0 0 0,-3 1 0,-4-2 0,-6-1 0,-6-1 0,-4 0 0,-3 0 0,-1 0 0,1 0 0,1 0 0,1 1 0,-1 0 0,-2 2 0,-1 0 0,-2 0 0,-2 0 0,-3 0 0,-4 0 0,-4-1 0,-6-2 0,-1 0 0,3 0 0,9 0 0,16 0 0,12 0 0,14 0 0,6 0 0,-1 0 0,-1 0 0,-9 0 0,-6 0 0,-7 0 0,-4 0 0,-2-1 0,0 0 0,1 0 0,0 0 0,-1-1 0,-1 0 0,-2-1 0,0 0 0,-2 0 0,0 1 0,-2 1 0,0 1 0,-1 0 0,-1 0 0,0 0 0,0 0 0,1 0 0,1 0 0,-1 0 0,1 0 0,-1 0 0,2 0 0,2 0 0,1 0 0,1 0 0,-1 0 0,-1 0 0,-1 0 0,-2 0 0,-2 0 0,-1 0 0,-1 0 0,-1 0 0,-1-1 0,-1 0 0,-2-1 0,-3-1 0,-3 1 0,-3 1 0,-2 0 0,-3 0 0,0 0 0,-2 0 0,-2 1 0,-2-3 0,-1-3 0,0 3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4:50.453"/>
    </inkml:context>
    <inkml:brush xml:id="br0">
      <inkml:brushProperty name="width" value="0.05" units="cm"/>
      <inkml:brushProperty name="height" value="0.05" units="cm"/>
      <inkml:brushProperty name="color" value="#008C3A"/>
    </inkml:brush>
  </inkml:definitions>
  <inkml:trace contextRef="#ctx0" brushRef="#br0">1 0 24575,'18'0'0,"7"0"0,8 0 0,11 0 0,10 0 0,8 0 0,7 0 0,-4 0 0,-3 0 0,-7 0 0,-7 0 0,-6 0 0,-7 0 0,-5 0 0,-3 0 0,-5 0 0,-5 0 0,-4 0 0,-2 0 0,0 0 0,-2 0 0,0 0 0,-1 0 0,0 0 0,-1 0 0,-1 0 0,0 0 0,-2 0 0,-1 0 0,-1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10.819"/>
    </inkml:context>
    <inkml:brush xml:id="br0">
      <inkml:brushProperty name="width" value="0.05" units="cm"/>
      <inkml:brushProperty name="height" value="0.05" units="cm"/>
      <inkml:brushProperty name="color" value="#E71224"/>
    </inkml:brush>
  </inkml:definitions>
  <inkml:trace contextRef="#ctx0" brushRef="#br0">1 0 24575,'24'0'0,"12"0"0,16 0 0,15 0 0,5 0 0,4 0 0,-1 0 0,-4 0 0,-3 0 0,-4 0 0,-5 0 0,-1 0 0,2 2 0,3 2 0,5 3 0,-2 3 0,6 0 0,2 0 0,4 1 0,4-1 0,0 1 0,0 0 0,2 0 0,0-1 0,0 1 0,2-2 0,-3-2 0,-1-3 0,-2-3 0,-6-1 0,-4 0 0,-8 0 0,-9 0 0,-8 0 0,-5-1 0,-2-1 0,1-2 0,1-2 0,1 1 0,-3 0 0,-3 1 0,-4 2 0,-4 1 0,-4 1 0,-1-2 0,-1 1 0,1 1 0,-1 0 0,0 0 0,-3 0 0,-3 0 0,-4 0 0,-2 0 0,-2 0 0,-1 0 0,0 0 0,-2 0 0,0 0 0,-2-2 0,-1-1 0,0-2 0,-1 0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9T04:25:19.802"/>
    </inkml:context>
    <inkml:brush xml:id="br0">
      <inkml:brushProperty name="width" value="0.05" units="cm"/>
      <inkml:brushProperty name="height" value="0.05" units="cm"/>
      <inkml:brushProperty name="color" value="#E71224"/>
    </inkml:brush>
  </inkml:definitions>
  <inkml:trace contextRef="#ctx0" brushRef="#br0">0 1 24575,'25'0'0,"3"0"0,8 0 0,2 0 0,2 1 0,0 2 0,-1 2 0,0 1 0,-6-1 0,-3-2 0,-5 0 0,-2-2 0,-3 1 0,-3-1 0,-1 0 0,-1 0 0,0-1 0,1 1 0,1 0 0,-1 0 0,2 0 0,-1 0 0,0 0 0,0 0 0,-2 0 0,-2 0 0,-3 0 0,-1 0 0,0 0 0,-1 0 0,-1-1 0,-1 0 0,0 1 0,0-1 0,-2 1 0,0 0 0,-2-1 0,0 0 0,0 0 0,0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132EC-55D7-4A75-936D-7FA43CC884E5}"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048A6-DD9B-4C41-A10A-B229D4D6BA90}" type="slidenum">
              <a:rPr lang="en-US" smtClean="0"/>
              <a:t>‹#›</a:t>
            </a:fld>
            <a:endParaRPr lang="en-US"/>
          </a:p>
        </p:txBody>
      </p:sp>
    </p:spTree>
    <p:extLst>
      <p:ext uri="{BB962C8B-B14F-4D97-AF65-F5344CB8AC3E}">
        <p14:creationId xmlns:p14="http://schemas.microsoft.com/office/powerpoint/2010/main" val="420747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BA61-B21B-96F5-CB74-00883FE22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02155-693D-F3B3-F4FD-B5524DEEA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AD8BE7-0DDA-0990-75F6-140647458AEB}"/>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32952AC8-3E3D-1E1E-E217-B4A55B64A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99790-E680-F7EA-0C46-DBAAFFD63727}"/>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4059336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6D88-B3A2-AAE0-0CB3-56B758A6F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17614C-7C32-1D8E-199E-E3FD19D885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EF5CF-D180-2C6E-BB35-4501912A31A9}"/>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D4B340D1-9819-962A-8B89-E13C0E24A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B4A61-4B0B-39F3-1F0D-501A4C26A26D}"/>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80735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00648-02AE-D826-856A-B5CFB006AA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9C8A3C-EFB4-EA5A-7269-9B39D8C90A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B6930-9092-7867-E5BC-66DC7CD67C82}"/>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C8854982-A427-2E62-C395-2CC7B0DD4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3271A6-2DEA-13A3-632F-BC447F915D8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16993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08F4-6504-86E3-5A18-DBB5B397E2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513606-C3F8-180F-811B-43034EDE5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248B3-0567-DDCC-2F0F-CE40F266C775}"/>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998136FE-6C0B-8E89-75AB-0CF81F460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7AF08-2632-8BCA-E735-85E03637CB61}"/>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74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C796-3301-4E92-118B-0D10B7B37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38949C-252B-4B9F-C130-BA0DD82F0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F00E0-248E-E673-03C3-5B31FA2AA7C5}"/>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5D348ADF-5B8D-F9FA-53ED-52C424698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7DAB4-70CE-9DED-B6CE-C07886047900}"/>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0923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CB8-62AA-747E-AE38-C444119DC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5390C-288A-7DD8-107E-2ADCED3BF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74B16C-B651-3F09-96E4-49EA1CC17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170B69-F392-7DC2-B2C9-AE76C00C1B59}"/>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6" name="Footer Placeholder 5">
            <a:extLst>
              <a:ext uri="{FF2B5EF4-FFF2-40B4-BE49-F238E27FC236}">
                <a16:creationId xmlns:a16="http://schemas.microsoft.com/office/drawing/2014/main" id="{25BF409A-E5B7-36F0-CBAF-FCFDE9B27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3B371-AD93-19BF-4663-BAADED9B304C}"/>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94717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E895-C3DD-07EA-1586-9957555230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2F560D-AE97-BD36-9908-27ABD6ECC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0644A-EAB7-9085-8238-9E5BA4F302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51F4C3-DA95-7457-1224-4ECBC2D31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845A89-626C-BAED-4451-7DFE14C025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600C64-6E4F-6886-0C46-59E627050AB9}"/>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8" name="Footer Placeholder 7">
            <a:extLst>
              <a:ext uri="{FF2B5EF4-FFF2-40B4-BE49-F238E27FC236}">
                <a16:creationId xmlns:a16="http://schemas.microsoft.com/office/drawing/2014/main" id="{57B13A63-A8C3-141A-EF9F-3A8E32BEE3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00C3E4-68A4-70AF-A069-A40E964E7F8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529939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8BE9-3AB8-0280-FBE2-E6127E107B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07A52-D00A-4CC8-BFD3-63290125D899}"/>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4" name="Footer Placeholder 3">
            <a:extLst>
              <a:ext uri="{FF2B5EF4-FFF2-40B4-BE49-F238E27FC236}">
                <a16:creationId xmlns:a16="http://schemas.microsoft.com/office/drawing/2014/main" id="{AD33ADAC-1C78-F742-681F-9AA528653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F94509-B3FF-103F-92B0-E2800F0ABD3A}"/>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253296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0FACC-8472-3DAE-DD04-9CBD469CDE2B}"/>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3" name="Footer Placeholder 2">
            <a:extLst>
              <a:ext uri="{FF2B5EF4-FFF2-40B4-BE49-F238E27FC236}">
                <a16:creationId xmlns:a16="http://schemas.microsoft.com/office/drawing/2014/main" id="{7375FB6A-C665-9843-750C-5B1663C445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55E0D-5CC3-FF5C-4B5C-FEC628BDFD7F}"/>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3519759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1C29-F8F0-F753-CDCB-25DC3E7D0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C0720B-8C01-83A5-D654-D75B86217C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53BA2-24B7-E50D-4998-9ED693054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7F284-77B8-B4CC-6F9B-FF8794EAEB78}"/>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6" name="Footer Placeholder 5">
            <a:extLst>
              <a:ext uri="{FF2B5EF4-FFF2-40B4-BE49-F238E27FC236}">
                <a16:creationId xmlns:a16="http://schemas.microsoft.com/office/drawing/2014/main" id="{223F9064-7BA7-00D6-F2C1-A0C0F0E32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B842C-0FDF-E14B-641F-C3CC2F2FC4AE}"/>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219323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DE66-A770-63E3-F303-4C03991955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1495E-24A1-7136-A0BC-5B3F9211DE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B6451-E796-F3E7-5620-3D925B8449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C7106-6B43-7459-1F4E-C39494F8316E}"/>
              </a:ext>
            </a:extLst>
          </p:cNvPr>
          <p:cNvSpPr>
            <a:spLocks noGrp="1"/>
          </p:cNvSpPr>
          <p:nvPr>
            <p:ph type="dt" sz="half" idx="10"/>
          </p:nvPr>
        </p:nvSpPr>
        <p:spPr/>
        <p:txBody>
          <a:bodyPr/>
          <a:lstStyle/>
          <a:p>
            <a:fld id="{DF719D84-A1B9-4C2B-A737-D1557E36CDEB}" type="datetimeFigureOut">
              <a:rPr lang="en-US" smtClean="0"/>
              <a:t>11/9/22</a:t>
            </a:fld>
            <a:endParaRPr lang="en-US"/>
          </a:p>
        </p:txBody>
      </p:sp>
      <p:sp>
        <p:nvSpPr>
          <p:cNvPr id="6" name="Footer Placeholder 5">
            <a:extLst>
              <a:ext uri="{FF2B5EF4-FFF2-40B4-BE49-F238E27FC236}">
                <a16:creationId xmlns:a16="http://schemas.microsoft.com/office/drawing/2014/main" id="{BF29D6ED-EFE4-C1A9-ECF1-E82594B5E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7693A9-B334-B81F-3667-CE8D2DDE1C8B}"/>
              </a:ext>
            </a:extLst>
          </p:cNvPr>
          <p:cNvSpPr>
            <a:spLocks noGrp="1"/>
          </p:cNvSpPr>
          <p:nvPr>
            <p:ph type="sldNum" sz="quarter" idx="12"/>
          </p:nvPr>
        </p:nvSpPr>
        <p:spPr/>
        <p:txBody>
          <a:bodyPr/>
          <a:lstStyle/>
          <a:p>
            <a:fld id="{763B1BE7-AD70-4E4C-A51A-40F6B1F32D18}" type="slidenum">
              <a:rPr lang="en-US" smtClean="0"/>
              <a:t>‹#›</a:t>
            </a:fld>
            <a:endParaRPr lang="en-US"/>
          </a:p>
        </p:txBody>
      </p:sp>
    </p:spTree>
    <p:extLst>
      <p:ext uri="{BB962C8B-B14F-4D97-AF65-F5344CB8AC3E}">
        <p14:creationId xmlns:p14="http://schemas.microsoft.com/office/powerpoint/2010/main" val="145362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6C40A5-07BB-A32A-74F5-6156460C3D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D602C1-191F-F5F4-8F9F-0C13086F6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717A1-637C-BBD4-0AC3-975645157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19D84-A1B9-4C2B-A737-D1557E36CDEB}" type="datetimeFigureOut">
              <a:rPr lang="en-US" smtClean="0"/>
              <a:t>11/9/22</a:t>
            </a:fld>
            <a:endParaRPr lang="en-US"/>
          </a:p>
        </p:txBody>
      </p:sp>
      <p:sp>
        <p:nvSpPr>
          <p:cNvPr id="5" name="Footer Placeholder 4">
            <a:extLst>
              <a:ext uri="{FF2B5EF4-FFF2-40B4-BE49-F238E27FC236}">
                <a16:creationId xmlns:a16="http://schemas.microsoft.com/office/drawing/2014/main" id="{E1526CFD-C71E-D061-6CAF-DB936D86E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C5D6BC-AC76-2454-DB26-A0AC70EDD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3B1BE7-AD70-4E4C-A51A-40F6B1F32D18}" type="slidenum">
              <a:rPr lang="en-US" smtClean="0"/>
              <a:t>‹#›</a:t>
            </a:fld>
            <a:endParaRPr lang="en-US"/>
          </a:p>
        </p:txBody>
      </p:sp>
    </p:spTree>
    <p:extLst>
      <p:ext uri="{BB962C8B-B14F-4D97-AF65-F5344CB8AC3E}">
        <p14:creationId xmlns:p14="http://schemas.microsoft.com/office/powerpoint/2010/main" val="3503253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32.png"/><Relationship Id="rId21" Type="http://schemas.openxmlformats.org/officeDocument/2006/relationships/image" Target="../media/image23.png"/><Relationship Id="rId34" Type="http://schemas.openxmlformats.org/officeDocument/2006/relationships/customXml" Target="../ink/ink20.xml"/><Relationship Id="rId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27.png"/><Relationship Id="rId41"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18.png"/><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31.png"/><Relationship Id="rId40" Type="http://schemas.openxmlformats.org/officeDocument/2006/relationships/customXml" Target="../ink/ink23.xml"/><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4.png"/><Relationship Id="rId28" Type="http://schemas.openxmlformats.org/officeDocument/2006/relationships/customXml" Target="../ink/ink17.xml"/><Relationship Id="rId36" Type="http://schemas.openxmlformats.org/officeDocument/2006/relationships/customXml" Target="../ink/ink21.xml"/><Relationship Id="rId10" Type="http://schemas.openxmlformats.org/officeDocument/2006/relationships/customXml" Target="../ink/ink8.xml"/><Relationship Id="rId19" Type="http://schemas.openxmlformats.org/officeDocument/2006/relationships/image" Target="../media/image22.png"/><Relationship Id="rId31"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26.png"/><Relationship Id="rId30" Type="http://schemas.openxmlformats.org/officeDocument/2006/relationships/customXml" Target="../ink/ink18.xml"/><Relationship Id="rId35" Type="http://schemas.openxmlformats.org/officeDocument/2006/relationships/image" Target="../media/image30.png"/><Relationship Id="rId8" Type="http://schemas.openxmlformats.org/officeDocument/2006/relationships/customXml" Target="../ink/ink7.xml"/><Relationship Id="rId3" Type="http://schemas.openxmlformats.org/officeDocument/2006/relationships/image" Target="../media/image13.png"/><Relationship Id="rId12" Type="http://schemas.openxmlformats.org/officeDocument/2006/relationships/customXml" Target="../ink/ink9.xml"/><Relationship Id="rId17" Type="http://schemas.openxmlformats.org/officeDocument/2006/relationships/image" Target="../media/image21.png"/><Relationship Id="rId25" Type="http://schemas.openxmlformats.org/officeDocument/2006/relationships/image" Target="../media/image25.png"/><Relationship Id="rId33" Type="http://schemas.openxmlformats.org/officeDocument/2006/relationships/image" Target="../media/image29.png"/><Relationship Id="rId38" Type="http://schemas.openxmlformats.org/officeDocument/2006/relationships/customXml" Target="../ink/ink2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6048D1-1478-4337-3368-CFB52828E99E}"/>
              </a:ext>
            </a:extLst>
          </p:cNvPr>
          <p:cNvSpPr/>
          <p:nvPr/>
        </p:nvSpPr>
        <p:spPr>
          <a:xfrm>
            <a:off x="0" y="0"/>
            <a:ext cx="12192000" cy="68580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48641-970D-467A-DEE6-81BF8575E07C}"/>
              </a:ext>
            </a:extLst>
          </p:cNvPr>
          <p:cNvSpPr>
            <a:spLocks noGrp="1"/>
          </p:cNvSpPr>
          <p:nvPr>
            <p:ph type="ctrTitle"/>
          </p:nvPr>
        </p:nvSpPr>
        <p:spPr/>
        <p:txBody>
          <a:bodyPr>
            <a:normAutofit/>
          </a:bodyPr>
          <a:lstStyle/>
          <a:p>
            <a:r>
              <a:rPr lang="en-US" b="1" dirty="0">
                <a:solidFill>
                  <a:srgbClr val="7A0019"/>
                </a:solidFill>
              </a:rPr>
              <a:t>GBFS O/D Inference</a:t>
            </a:r>
          </a:p>
        </p:txBody>
      </p:sp>
      <p:sp>
        <p:nvSpPr>
          <p:cNvPr id="3" name="Subtitle 2">
            <a:extLst>
              <a:ext uri="{FF2B5EF4-FFF2-40B4-BE49-F238E27FC236}">
                <a16:creationId xmlns:a16="http://schemas.microsoft.com/office/drawing/2014/main" id="{D30068D0-E192-5ABA-7101-7A3FDA7752B4}"/>
              </a:ext>
            </a:extLst>
          </p:cNvPr>
          <p:cNvSpPr>
            <a:spLocks noGrp="1"/>
          </p:cNvSpPr>
          <p:nvPr>
            <p:ph type="subTitle" idx="1"/>
          </p:nvPr>
        </p:nvSpPr>
        <p:spPr/>
        <p:txBody>
          <a:bodyPr/>
          <a:lstStyle/>
          <a:p>
            <a:r>
              <a:rPr lang="en-US" b="1" dirty="0"/>
              <a:t>Hannah </a:t>
            </a:r>
            <a:r>
              <a:rPr lang="en-US" b="1" dirty="0" err="1"/>
              <a:t>DeBruin</a:t>
            </a:r>
            <a:endParaRPr lang="en-US" b="1" dirty="0"/>
          </a:p>
          <a:p>
            <a:r>
              <a:rPr lang="en-US" b="1" dirty="0"/>
              <a:t>Weekly Meeting: Transit Data Subgroup</a:t>
            </a:r>
          </a:p>
          <a:p>
            <a:r>
              <a:rPr lang="en-US" b="1" dirty="0"/>
              <a:t>11/09/22</a:t>
            </a:r>
          </a:p>
        </p:txBody>
      </p:sp>
      <p:pic>
        <p:nvPicPr>
          <p:cNvPr id="1028" name="Picture 4">
            <a:extLst>
              <a:ext uri="{FF2B5EF4-FFF2-40B4-BE49-F238E27FC236}">
                <a16:creationId xmlns:a16="http://schemas.microsoft.com/office/drawing/2014/main" id="{6407B8B7-366F-1734-2F41-52E26E510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7698" y="5901848"/>
            <a:ext cx="1554302" cy="874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1A34AE-69C1-41C3-0C17-F245B6578425}"/>
              </a:ext>
            </a:extLst>
          </p:cNvPr>
          <p:cNvPicPr>
            <a:picLocks noChangeAspect="1"/>
          </p:cNvPicPr>
          <p:nvPr/>
        </p:nvPicPr>
        <p:blipFill>
          <a:blip r:embed="rId3"/>
          <a:stretch>
            <a:fillRect/>
          </a:stretch>
        </p:blipFill>
        <p:spPr>
          <a:xfrm>
            <a:off x="3025223" y="655775"/>
            <a:ext cx="628650" cy="219075"/>
          </a:xfrm>
          <a:prstGeom prst="rect">
            <a:avLst/>
          </a:prstGeom>
        </p:spPr>
      </p:pic>
    </p:spTree>
    <p:extLst>
      <p:ext uri="{BB962C8B-B14F-4D97-AF65-F5344CB8AC3E}">
        <p14:creationId xmlns:p14="http://schemas.microsoft.com/office/powerpoint/2010/main" val="27173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Evaluation of Algorithms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10</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3" name="Picture 2" descr="Table&#10;&#10;Description automatically generated">
            <a:extLst>
              <a:ext uri="{FF2B5EF4-FFF2-40B4-BE49-F238E27FC236}">
                <a16:creationId xmlns:a16="http://schemas.microsoft.com/office/drawing/2014/main" id="{B782B387-15E4-4733-3CF6-138DFDB85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05" y="1194917"/>
            <a:ext cx="11116019" cy="2506877"/>
          </a:xfrm>
          <a:prstGeom prst="rect">
            <a:avLst/>
          </a:prstGeom>
        </p:spPr>
      </p:pic>
      <p:sp>
        <p:nvSpPr>
          <p:cNvPr id="14" name="TextBox 13">
            <a:extLst>
              <a:ext uri="{FF2B5EF4-FFF2-40B4-BE49-F238E27FC236}">
                <a16:creationId xmlns:a16="http://schemas.microsoft.com/office/drawing/2014/main" id="{82194BE5-DCD3-9F27-4185-F7E47B849C1D}"/>
              </a:ext>
            </a:extLst>
          </p:cNvPr>
          <p:cNvSpPr txBox="1"/>
          <p:nvPr/>
        </p:nvSpPr>
        <p:spPr>
          <a:xfrm>
            <a:off x="727112" y="4076240"/>
            <a:ext cx="10807547" cy="1200329"/>
          </a:xfrm>
          <a:prstGeom prst="rect">
            <a:avLst/>
          </a:prstGeom>
          <a:noFill/>
        </p:spPr>
        <p:txBody>
          <a:bodyPr wrap="square" rtlCol="0">
            <a:spAutoFit/>
          </a:bodyPr>
          <a:lstStyle/>
          <a:p>
            <a:r>
              <a:rPr lang="en-US" dirty="0"/>
              <a:t>Algorithm 1 was run on Jump scooters’ static vehicle ID to find O/D pairs, and this was used as ground truth.</a:t>
            </a:r>
          </a:p>
          <a:p>
            <a:endParaRPr lang="en-US" dirty="0"/>
          </a:p>
          <a:p>
            <a:r>
              <a:rPr lang="en-US" dirty="0"/>
              <a:t>Jump records were reformulated as Resetting Vehicle ID and Dynamic Vehicle ID circumstances, and Algorithms</a:t>
            </a:r>
          </a:p>
          <a:p>
            <a:r>
              <a:rPr lang="en-US" dirty="0"/>
              <a:t>2 and 3 were evaluated using this data.</a:t>
            </a:r>
          </a:p>
        </p:txBody>
      </p:sp>
    </p:spTree>
    <p:extLst>
      <p:ext uri="{BB962C8B-B14F-4D97-AF65-F5344CB8AC3E}">
        <p14:creationId xmlns:p14="http://schemas.microsoft.com/office/powerpoint/2010/main" val="70200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Evaluation of Algorithms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11</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18" name="Picture 17" descr="Chart, line chart&#10;&#10;Description automatically generated">
            <a:extLst>
              <a:ext uri="{FF2B5EF4-FFF2-40B4-BE49-F238E27FC236}">
                <a16:creationId xmlns:a16="http://schemas.microsoft.com/office/drawing/2014/main" id="{2828D783-E947-FA17-E927-E60E839CA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71" y="1095858"/>
            <a:ext cx="5031058" cy="5019192"/>
          </a:xfrm>
          <a:prstGeom prst="rect">
            <a:avLst/>
          </a:prstGeom>
        </p:spPr>
      </p:pic>
      <p:sp>
        <p:nvSpPr>
          <p:cNvPr id="2" name="TextBox 1">
            <a:extLst>
              <a:ext uri="{FF2B5EF4-FFF2-40B4-BE49-F238E27FC236}">
                <a16:creationId xmlns:a16="http://schemas.microsoft.com/office/drawing/2014/main" id="{586A51C3-50EA-DCD8-A40B-F370141B7671}"/>
              </a:ext>
            </a:extLst>
          </p:cNvPr>
          <p:cNvSpPr txBox="1"/>
          <p:nvPr/>
        </p:nvSpPr>
        <p:spPr>
          <a:xfrm>
            <a:off x="2135089" y="959665"/>
            <a:ext cx="1825821" cy="369332"/>
          </a:xfrm>
          <a:prstGeom prst="rect">
            <a:avLst/>
          </a:prstGeom>
          <a:noFill/>
        </p:spPr>
        <p:txBody>
          <a:bodyPr wrap="none" rtlCol="0">
            <a:spAutoFit/>
          </a:bodyPr>
          <a:lstStyle/>
          <a:p>
            <a:r>
              <a:rPr lang="en-US" dirty="0"/>
              <a:t>Sum Square Error</a:t>
            </a:r>
          </a:p>
        </p:txBody>
      </p:sp>
      <p:pic>
        <p:nvPicPr>
          <p:cNvPr id="5" name="Picture 4" descr="A picture containing text, watch, clock&#10;&#10;Description automatically generated">
            <a:extLst>
              <a:ext uri="{FF2B5EF4-FFF2-40B4-BE49-F238E27FC236}">
                <a16:creationId xmlns:a16="http://schemas.microsoft.com/office/drawing/2014/main" id="{89C97ABF-041A-6D53-C6AC-84D829ECDB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0962" y="2560266"/>
            <a:ext cx="1995995" cy="609397"/>
          </a:xfrm>
          <a:prstGeom prst="rect">
            <a:avLst/>
          </a:prstGeom>
        </p:spPr>
      </p:pic>
      <p:pic>
        <p:nvPicPr>
          <p:cNvPr id="17" name="Picture 16" descr="Chart, line chart&#10;&#10;Description automatically generated">
            <a:extLst>
              <a:ext uri="{FF2B5EF4-FFF2-40B4-BE49-F238E27FC236}">
                <a16:creationId xmlns:a16="http://schemas.microsoft.com/office/drawing/2014/main" id="{BD9B6AD1-B89E-786D-100A-1D067226E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173646"/>
            <a:ext cx="5031057" cy="4995544"/>
          </a:xfrm>
          <a:prstGeom prst="rect">
            <a:avLst/>
          </a:prstGeom>
        </p:spPr>
      </p:pic>
      <p:sp>
        <p:nvSpPr>
          <p:cNvPr id="19" name="TextBox 18">
            <a:extLst>
              <a:ext uri="{FF2B5EF4-FFF2-40B4-BE49-F238E27FC236}">
                <a16:creationId xmlns:a16="http://schemas.microsoft.com/office/drawing/2014/main" id="{4F3C6CEB-23C6-5222-E1BB-783ABC85DD93}"/>
              </a:ext>
            </a:extLst>
          </p:cNvPr>
          <p:cNvSpPr txBox="1"/>
          <p:nvPr/>
        </p:nvSpPr>
        <p:spPr>
          <a:xfrm>
            <a:off x="7920749" y="991686"/>
            <a:ext cx="2136162" cy="369332"/>
          </a:xfrm>
          <a:prstGeom prst="rect">
            <a:avLst/>
          </a:prstGeom>
          <a:noFill/>
        </p:spPr>
        <p:txBody>
          <a:bodyPr wrap="none" rtlCol="0">
            <a:spAutoFit/>
          </a:bodyPr>
          <a:lstStyle/>
          <a:p>
            <a:r>
              <a:rPr lang="en-US" dirty="0"/>
              <a:t>Mean Absolute Error</a:t>
            </a:r>
          </a:p>
        </p:txBody>
      </p:sp>
      <p:pic>
        <p:nvPicPr>
          <p:cNvPr id="21" name="Picture 20" descr="Diagram, schematic&#10;&#10;Description automatically generated">
            <a:extLst>
              <a:ext uri="{FF2B5EF4-FFF2-40B4-BE49-F238E27FC236}">
                <a16:creationId xmlns:a16="http://schemas.microsoft.com/office/drawing/2014/main" id="{70937675-6DB3-924A-2B4F-C507B4677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559" y="2560266"/>
            <a:ext cx="1853271" cy="686067"/>
          </a:xfrm>
          <a:prstGeom prst="rect">
            <a:avLst/>
          </a:prstGeom>
        </p:spPr>
      </p:pic>
    </p:spTree>
    <p:extLst>
      <p:ext uri="{BB962C8B-B14F-4D97-AF65-F5344CB8AC3E}">
        <p14:creationId xmlns:p14="http://schemas.microsoft.com/office/powerpoint/2010/main" val="111077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Evaluation of Algorithms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12</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3C6CEB-23C6-5222-E1BB-783ABC85DD93}"/>
              </a:ext>
            </a:extLst>
          </p:cNvPr>
          <p:cNvSpPr txBox="1"/>
          <p:nvPr/>
        </p:nvSpPr>
        <p:spPr>
          <a:xfrm>
            <a:off x="3048000" y="944925"/>
            <a:ext cx="753732" cy="369332"/>
          </a:xfrm>
          <a:prstGeom prst="rect">
            <a:avLst/>
          </a:prstGeom>
          <a:noFill/>
        </p:spPr>
        <p:txBody>
          <a:bodyPr wrap="none" rtlCol="0">
            <a:spAutoFit/>
          </a:bodyPr>
          <a:lstStyle/>
          <a:p>
            <a:r>
              <a:rPr lang="en-US" dirty="0"/>
              <a:t>Origin</a:t>
            </a:r>
          </a:p>
        </p:txBody>
      </p:sp>
      <p:pic>
        <p:nvPicPr>
          <p:cNvPr id="4" name="Picture 3" descr="A screenshot of a computer&#10;&#10;Description automatically generated with low confidence">
            <a:extLst>
              <a:ext uri="{FF2B5EF4-FFF2-40B4-BE49-F238E27FC236}">
                <a16:creationId xmlns:a16="http://schemas.microsoft.com/office/drawing/2014/main" id="{6CA1F0A3-3FAD-1E46-04E3-EF2DB2BD0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13" y="1257443"/>
            <a:ext cx="9676559" cy="4995621"/>
          </a:xfrm>
          <a:prstGeom prst="rect">
            <a:avLst/>
          </a:prstGeom>
        </p:spPr>
      </p:pic>
      <p:sp>
        <p:nvSpPr>
          <p:cNvPr id="14" name="TextBox 13">
            <a:extLst>
              <a:ext uri="{FF2B5EF4-FFF2-40B4-BE49-F238E27FC236}">
                <a16:creationId xmlns:a16="http://schemas.microsoft.com/office/drawing/2014/main" id="{DB13DC7C-E762-0390-3395-33AD5F7CBC5E}"/>
              </a:ext>
            </a:extLst>
          </p:cNvPr>
          <p:cNvSpPr txBox="1"/>
          <p:nvPr/>
        </p:nvSpPr>
        <p:spPr>
          <a:xfrm>
            <a:off x="7897657" y="995651"/>
            <a:ext cx="1263616" cy="369332"/>
          </a:xfrm>
          <a:prstGeom prst="rect">
            <a:avLst/>
          </a:prstGeom>
          <a:noFill/>
        </p:spPr>
        <p:txBody>
          <a:bodyPr wrap="none" rtlCol="0">
            <a:spAutoFit/>
          </a:bodyPr>
          <a:lstStyle/>
          <a:p>
            <a:r>
              <a:rPr lang="en-US" dirty="0"/>
              <a:t>Destination</a:t>
            </a:r>
          </a:p>
        </p:txBody>
      </p:sp>
      <p:sp>
        <p:nvSpPr>
          <p:cNvPr id="15" name="TextBox 14">
            <a:extLst>
              <a:ext uri="{FF2B5EF4-FFF2-40B4-BE49-F238E27FC236}">
                <a16:creationId xmlns:a16="http://schemas.microsoft.com/office/drawing/2014/main" id="{21340DF7-66F9-CB38-F1AC-CB61E192464E}"/>
              </a:ext>
            </a:extLst>
          </p:cNvPr>
          <p:cNvSpPr txBox="1"/>
          <p:nvPr/>
        </p:nvSpPr>
        <p:spPr>
          <a:xfrm>
            <a:off x="4623846" y="6004963"/>
            <a:ext cx="3148554" cy="369332"/>
          </a:xfrm>
          <a:prstGeom prst="rect">
            <a:avLst/>
          </a:prstGeom>
          <a:noFill/>
        </p:spPr>
        <p:txBody>
          <a:bodyPr wrap="none" rtlCol="0">
            <a:spAutoFit/>
          </a:bodyPr>
          <a:lstStyle/>
          <a:p>
            <a:r>
              <a:rPr lang="en-US" dirty="0"/>
              <a:t>(absolute value inference error)</a:t>
            </a:r>
          </a:p>
        </p:txBody>
      </p:sp>
    </p:spTree>
    <p:extLst>
      <p:ext uri="{BB962C8B-B14F-4D97-AF65-F5344CB8AC3E}">
        <p14:creationId xmlns:p14="http://schemas.microsoft.com/office/powerpoint/2010/main" val="3743612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Evaluation of Algorithms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13</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3C6CEB-23C6-5222-E1BB-783ABC85DD93}"/>
              </a:ext>
            </a:extLst>
          </p:cNvPr>
          <p:cNvSpPr txBox="1"/>
          <p:nvPr/>
        </p:nvSpPr>
        <p:spPr>
          <a:xfrm>
            <a:off x="3048000" y="944925"/>
            <a:ext cx="753732" cy="369332"/>
          </a:xfrm>
          <a:prstGeom prst="rect">
            <a:avLst/>
          </a:prstGeom>
          <a:noFill/>
        </p:spPr>
        <p:txBody>
          <a:bodyPr wrap="none" rtlCol="0">
            <a:spAutoFit/>
          </a:bodyPr>
          <a:lstStyle/>
          <a:p>
            <a:r>
              <a:rPr lang="en-US" dirty="0"/>
              <a:t>Origin</a:t>
            </a:r>
          </a:p>
        </p:txBody>
      </p:sp>
      <p:sp>
        <p:nvSpPr>
          <p:cNvPr id="14" name="TextBox 13">
            <a:extLst>
              <a:ext uri="{FF2B5EF4-FFF2-40B4-BE49-F238E27FC236}">
                <a16:creationId xmlns:a16="http://schemas.microsoft.com/office/drawing/2014/main" id="{DB13DC7C-E762-0390-3395-33AD5F7CBC5E}"/>
              </a:ext>
            </a:extLst>
          </p:cNvPr>
          <p:cNvSpPr txBox="1"/>
          <p:nvPr/>
        </p:nvSpPr>
        <p:spPr>
          <a:xfrm>
            <a:off x="7897657" y="995651"/>
            <a:ext cx="1263616" cy="369332"/>
          </a:xfrm>
          <a:prstGeom prst="rect">
            <a:avLst/>
          </a:prstGeom>
          <a:noFill/>
        </p:spPr>
        <p:txBody>
          <a:bodyPr wrap="none" rtlCol="0">
            <a:spAutoFit/>
          </a:bodyPr>
          <a:lstStyle/>
          <a:p>
            <a:r>
              <a:rPr lang="en-US" dirty="0"/>
              <a:t>Destination</a:t>
            </a:r>
          </a:p>
        </p:txBody>
      </p:sp>
      <p:sp>
        <p:nvSpPr>
          <p:cNvPr id="15" name="TextBox 14">
            <a:extLst>
              <a:ext uri="{FF2B5EF4-FFF2-40B4-BE49-F238E27FC236}">
                <a16:creationId xmlns:a16="http://schemas.microsoft.com/office/drawing/2014/main" id="{21340DF7-66F9-CB38-F1AC-CB61E192464E}"/>
              </a:ext>
            </a:extLst>
          </p:cNvPr>
          <p:cNvSpPr txBox="1"/>
          <p:nvPr/>
        </p:nvSpPr>
        <p:spPr>
          <a:xfrm>
            <a:off x="4623846" y="6004963"/>
            <a:ext cx="3148554" cy="369332"/>
          </a:xfrm>
          <a:prstGeom prst="rect">
            <a:avLst/>
          </a:prstGeom>
          <a:noFill/>
        </p:spPr>
        <p:txBody>
          <a:bodyPr wrap="none" rtlCol="0">
            <a:spAutoFit/>
          </a:bodyPr>
          <a:lstStyle/>
          <a:p>
            <a:r>
              <a:rPr lang="en-US" dirty="0"/>
              <a:t>(absolute value inference error)</a:t>
            </a:r>
          </a:p>
        </p:txBody>
      </p:sp>
      <p:pic>
        <p:nvPicPr>
          <p:cNvPr id="3" name="Picture 2" descr="Chart&#10;&#10;Description automatically generated with medium confidence">
            <a:extLst>
              <a:ext uri="{FF2B5EF4-FFF2-40B4-BE49-F238E27FC236}">
                <a16:creationId xmlns:a16="http://schemas.microsoft.com/office/drawing/2014/main" id="{DC829006-D056-EE46-99BE-DC83FC400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874" y="1314257"/>
            <a:ext cx="9394252" cy="4741982"/>
          </a:xfrm>
          <a:prstGeom prst="rect">
            <a:avLst/>
          </a:prstGeom>
        </p:spPr>
      </p:pic>
    </p:spTree>
    <p:extLst>
      <p:ext uri="{BB962C8B-B14F-4D97-AF65-F5344CB8AC3E}">
        <p14:creationId xmlns:p14="http://schemas.microsoft.com/office/powerpoint/2010/main" val="3579566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Evaluation of Algorithms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14</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3C6CEB-23C6-5222-E1BB-783ABC85DD93}"/>
              </a:ext>
            </a:extLst>
          </p:cNvPr>
          <p:cNvSpPr txBox="1"/>
          <p:nvPr/>
        </p:nvSpPr>
        <p:spPr>
          <a:xfrm>
            <a:off x="2720996" y="1458450"/>
            <a:ext cx="753732" cy="369332"/>
          </a:xfrm>
          <a:prstGeom prst="rect">
            <a:avLst/>
          </a:prstGeom>
          <a:noFill/>
        </p:spPr>
        <p:txBody>
          <a:bodyPr wrap="none" rtlCol="0">
            <a:spAutoFit/>
          </a:bodyPr>
          <a:lstStyle/>
          <a:p>
            <a:r>
              <a:rPr lang="en-US" dirty="0"/>
              <a:t>Origin</a:t>
            </a:r>
          </a:p>
        </p:txBody>
      </p:sp>
      <p:sp>
        <p:nvSpPr>
          <p:cNvPr id="14" name="TextBox 13">
            <a:extLst>
              <a:ext uri="{FF2B5EF4-FFF2-40B4-BE49-F238E27FC236}">
                <a16:creationId xmlns:a16="http://schemas.microsoft.com/office/drawing/2014/main" id="{DB13DC7C-E762-0390-3395-33AD5F7CBC5E}"/>
              </a:ext>
            </a:extLst>
          </p:cNvPr>
          <p:cNvSpPr txBox="1"/>
          <p:nvPr/>
        </p:nvSpPr>
        <p:spPr>
          <a:xfrm>
            <a:off x="8816992" y="1531025"/>
            <a:ext cx="1263616" cy="369332"/>
          </a:xfrm>
          <a:prstGeom prst="rect">
            <a:avLst/>
          </a:prstGeom>
          <a:noFill/>
        </p:spPr>
        <p:txBody>
          <a:bodyPr wrap="none" rtlCol="0">
            <a:spAutoFit/>
          </a:bodyPr>
          <a:lstStyle/>
          <a:p>
            <a:r>
              <a:rPr lang="en-US" dirty="0"/>
              <a:t>Destination</a:t>
            </a:r>
          </a:p>
        </p:txBody>
      </p:sp>
      <p:sp>
        <p:nvSpPr>
          <p:cNvPr id="15" name="TextBox 14">
            <a:extLst>
              <a:ext uri="{FF2B5EF4-FFF2-40B4-BE49-F238E27FC236}">
                <a16:creationId xmlns:a16="http://schemas.microsoft.com/office/drawing/2014/main" id="{21340DF7-66F9-CB38-F1AC-CB61E192464E}"/>
              </a:ext>
            </a:extLst>
          </p:cNvPr>
          <p:cNvSpPr txBox="1"/>
          <p:nvPr/>
        </p:nvSpPr>
        <p:spPr>
          <a:xfrm>
            <a:off x="4705489" y="5783270"/>
            <a:ext cx="3148554" cy="369332"/>
          </a:xfrm>
          <a:prstGeom prst="rect">
            <a:avLst/>
          </a:prstGeom>
          <a:noFill/>
        </p:spPr>
        <p:txBody>
          <a:bodyPr wrap="none" rtlCol="0">
            <a:spAutoFit/>
          </a:bodyPr>
          <a:lstStyle/>
          <a:p>
            <a:r>
              <a:rPr lang="en-US" dirty="0"/>
              <a:t>(absolute value inference error)</a:t>
            </a:r>
          </a:p>
        </p:txBody>
      </p:sp>
      <p:pic>
        <p:nvPicPr>
          <p:cNvPr id="4" name="Picture 3" descr="Chart, line chart&#10;&#10;Description automatically generated">
            <a:extLst>
              <a:ext uri="{FF2B5EF4-FFF2-40B4-BE49-F238E27FC236}">
                <a16:creationId xmlns:a16="http://schemas.microsoft.com/office/drawing/2014/main" id="{F8B73268-E6CC-0D1E-BBE6-A235664A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12" y="1828800"/>
            <a:ext cx="5372188" cy="3409403"/>
          </a:xfrm>
          <a:prstGeom prst="rect">
            <a:avLst/>
          </a:prstGeom>
        </p:spPr>
      </p:pic>
      <p:pic>
        <p:nvPicPr>
          <p:cNvPr id="17" name="Picture 16" descr="Chart, line chart&#10;&#10;Description automatically generated">
            <a:extLst>
              <a:ext uri="{FF2B5EF4-FFF2-40B4-BE49-F238E27FC236}">
                <a16:creationId xmlns:a16="http://schemas.microsoft.com/office/drawing/2014/main" id="{01D8A4F2-6DCB-7A4E-5B11-F1CA5881E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454" y="1923443"/>
            <a:ext cx="5564900" cy="3505393"/>
          </a:xfrm>
          <a:prstGeom prst="rect">
            <a:avLst/>
          </a:prstGeom>
        </p:spPr>
      </p:pic>
    </p:spTree>
    <p:extLst>
      <p:ext uri="{BB962C8B-B14F-4D97-AF65-F5344CB8AC3E}">
        <p14:creationId xmlns:p14="http://schemas.microsoft.com/office/powerpoint/2010/main" val="1292769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Future Improvement</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15</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95D42C3-D3A7-940E-23F6-5925D3E0D0D1}"/>
              </a:ext>
            </a:extLst>
          </p:cNvPr>
          <p:cNvSpPr txBox="1"/>
          <p:nvPr/>
        </p:nvSpPr>
        <p:spPr>
          <a:xfrm>
            <a:off x="922458" y="1828800"/>
            <a:ext cx="10626102" cy="1754326"/>
          </a:xfrm>
          <a:prstGeom prst="rect">
            <a:avLst/>
          </a:prstGeom>
          <a:noFill/>
        </p:spPr>
        <p:txBody>
          <a:bodyPr wrap="square" rtlCol="0">
            <a:spAutoFit/>
          </a:bodyPr>
          <a:lstStyle/>
          <a:p>
            <a:r>
              <a:rPr lang="en-US" sz="1800" dirty="0">
                <a:effectLst/>
                <a:latin typeface="AdvTimes"/>
              </a:rPr>
              <a:t>“Future work may consider developing optimization algorithms to infer OD pairs from the separate trip origins and destinations (40, 41). Moreover, future work may also include investigating the e-scooter trip purpose by intersecting the trip inference results with the land use data. As the number of entities sharing GBFS increases, researchers may examine how the GBFS data and the algorithms developed for them such as the ones we </a:t>
            </a:r>
            <a:r>
              <a:rPr lang="en-US" sz="1800" dirty="0" err="1">
                <a:effectLst/>
                <a:latin typeface="AdvTimes"/>
              </a:rPr>
              <a:t>pres</a:t>
            </a:r>
            <a:r>
              <a:rPr lang="en-US" sz="1800" dirty="0">
                <a:effectLst/>
                <a:latin typeface="AdvTimes"/>
              </a:rPr>
              <a:t>- </a:t>
            </a:r>
            <a:r>
              <a:rPr lang="en-US" sz="1800" dirty="0" err="1">
                <a:effectLst/>
                <a:latin typeface="AdvTimes"/>
              </a:rPr>
              <a:t>ent</a:t>
            </a:r>
            <a:r>
              <a:rPr lang="en-US" sz="1800" dirty="0">
                <a:effectLst/>
                <a:latin typeface="AdvTimes"/>
              </a:rPr>
              <a:t> here have been instrumental for transportation decision-making.”</a:t>
            </a:r>
            <a:endParaRPr lang="en-US" dirty="0"/>
          </a:p>
          <a:p>
            <a:endParaRPr lang="en-US" dirty="0"/>
          </a:p>
        </p:txBody>
      </p:sp>
    </p:spTree>
    <p:extLst>
      <p:ext uri="{BB962C8B-B14F-4D97-AF65-F5344CB8AC3E}">
        <p14:creationId xmlns:p14="http://schemas.microsoft.com/office/powerpoint/2010/main" val="387216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Contactless Fare Payment Resource from CTS Conference</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16</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10;&#10;Description automatically generated">
            <a:extLst>
              <a:ext uri="{FF2B5EF4-FFF2-40B4-BE49-F238E27FC236}">
                <a16:creationId xmlns:a16="http://schemas.microsoft.com/office/drawing/2014/main" id="{F418AAB0-C3B2-1855-C0D7-EA6E8746C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50" y="1552987"/>
            <a:ext cx="10000504" cy="2091359"/>
          </a:xfrm>
          <a:prstGeom prst="rect">
            <a:avLst/>
          </a:prstGeom>
        </p:spPr>
      </p:pic>
      <p:sp>
        <p:nvSpPr>
          <p:cNvPr id="5" name="TextBox 4">
            <a:extLst>
              <a:ext uri="{FF2B5EF4-FFF2-40B4-BE49-F238E27FC236}">
                <a16:creationId xmlns:a16="http://schemas.microsoft.com/office/drawing/2014/main" id="{18B5DDBD-99AB-CECD-00F5-36FF3F492079}"/>
              </a:ext>
            </a:extLst>
          </p:cNvPr>
          <p:cNvSpPr txBox="1"/>
          <p:nvPr/>
        </p:nvSpPr>
        <p:spPr>
          <a:xfrm>
            <a:off x="643485" y="4249143"/>
            <a:ext cx="10905075" cy="1754326"/>
          </a:xfrm>
          <a:prstGeom prst="rect">
            <a:avLst/>
          </a:prstGeom>
          <a:noFill/>
        </p:spPr>
        <p:txBody>
          <a:bodyPr wrap="square" rtlCol="0">
            <a:spAutoFit/>
          </a:bodyPr>
          <a:lstStyle/>
          <a:p>
            <a:r>
              <a:rPr lang="en-US" dirty="0"/>
              <a:t>Surveyed Greater Minnesota (outside of the Twin Cities) on attitudes about returning to shared mobility (mostly </a:t>
            </a:r>
            <a:r>
              <a:rPr lang="en-US" dirty="0" err="1"/>
              <a:t>ridehailing</a:t>
            </a:r>
            <a:r>
              <a:rPr lang="en-US" dirty="0"/>
              <a:t> from my understanding) after the peak pandemic, specifically studying which safety measures attracted riders and which safety measures would discourage ridership, had one question about contactless fare payment</a:t>
            </a:r>
          </a:p>
          <a:p>
            <a:endParaRPr lang="en-US" dirty="0"/>
          </a:p>
          <a:p>
            <a:r>
              <a:rPr lang="en-US" dirty="0"/>
              <a:t>Socio-Demographic analysis was performed to find some interesting results (</a:t>
            </a:r>
            <a:r>
              <a:rPr lang="en-US" dirty="0" err="1"/>
              <a:t>ie</a:t>
            </a:r>
            <a:r>
              <a:rPr lang="en-US" dirty="0"/>
              <a:t> unvaccinated people were less likely to use shared mobility services if there were any safety measures implemented)</a:t>
            </a:r>
          </a:p>
        </p:txBody>
      </p:sp>
    </p:spTree>
    <p:extLst>
      <p:ext uri="{BB962C8B-B14F-4D97-AF65-F5344CB8AC3E}">
        <p14:creationId xmlns:p14="http://schemas.microsoft.com/office/powerpoint/2010/main" val="129810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BBF843-A455-C6E6-0727-E1E38580FC0F}"/>
              </a:ext>
            </a:extLst>
          </p:cNvPr>
          <p:cNvSpPr>
            <a:spLocks noGrp="1"/>
          </p:cNvSpPr>
          <p:nvPr>
            <p:ph idx="1"/>
          </p:nvPr>
        </p:nvSpPr>
        <p:spPr>
          <a:xfrm>
            <a:off x="838200" y="1377949"/>
            <a:ext cx="11102788" cy="4351338"/>
          </a:xfrm>
        </p:spPr>
        <p:txBody>
          <a:bodyPr>
            <a:normAutofit fontScale="92500"/>
          </a:bodyPr>
          <a:lstStyle/>
          <a:p>
            <a:r>
              <a:rPr lang="en-US" dirty="0"/>
              <a:t>When vehicles are available, they show up with the following attributes:</a:t>
            </a:r>
          </a:p>
          <a:p>
            <a:endParaRPr lang="en-US" dirty="0"/>
          </a:p>
          <a:p>
            <a:endParaRPr lang="en-US" dirty="0"/>
          </a:p>
          <a:p>
            <a:endParaRPr lang="en-US" dirty="0"/>
          </a:p>
          <a:p>
            <a:endParaRPr lang="en-US" dirty="0"/>
          </a:p>
          <a:p>
            <a:endParaRPr lang="en-US" dirty="0"/>
          </a:p>
          <a:p>
            <a:endParaRPr lang="en-US" dirty="0"/>
          </a:p>
          <a:p>
            <a:r>
              <a:rPr lang="en-US" dirty="0"/>
              <a:t>This data updates with every data-update delay interval (”Time to Live” or TTL)</a:t>
            </a:r>
          </a:p>
          <a:p>
            <a:pPr lvl="1"/>
            <a:r>
              <a:rPr lang="en-US" dirty="0"/>
              <a:t>No specific value is required, varies by vendors from 0 (always refreshed) to 600 seconds</a:t>
            </a:r>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How GBFS Works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2</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 application&#10;&#10;Description automatically generated">
            <a:extLst>
              <a:ext uri="{FF2B5EF4-FFF2-40B4-BE49-F238E27FC236}">
                <a16:creationId xmlns:a16="http://schemas.microsoft.com/office/drawing/2014/main" id="{1614DCDE-8967-E30B-FA82-94EDB32F8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110" y="1828800"/>
            <a:ext cx="9823882" cy="2610850"/>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EABA59BB-988C-5C6C-CEEB-3492F4B9349D}"/>
                  </a:ext>
                </a:extLst>
              </p14:cNvPr>
              <p14:cNvContentPartPr/>
              <p14:nvPr/>
            </p14:nvContentPartPr>
            <p14:xfrm>
              <a:off x="11176009" y="5174661"/>
              <a:ext cx="477000" cy="12960"/>
            </p14:xfrm>
          </p:contentPart>
        </mc:Choice>
        <mc:Fallback xmlns="">
          <p:pic>
            <p:nvPicPr>
              <p:cNvPr id="14" name="Ink 13">
                <a:extLst>
                  <a:ext uri="{FF2B5EF4-FFF2-40B4-BE49-F238E27FC236}">
                    <a16:creationId xmlns:a16="http://schemas.microsoft.com/office/drawing/2014/main" id="{EABA59BB-988C-5C6C-CEEB-3492F4B9349D}"/>
                  </a:ext>
                </a:extLst>
              </p:cNvPr>
              <p:cNvPicPr/>
              <p:nvPr/>
            </p:nvPicPr>
            <p:blipFill>
              <a:blip r:embed="rId5"/>
              <a:stretch>
                <a:fillRect/>
              </a:stretch>
            </p:blipFill>
            <p:spPr>
              <a:xfrm>
                <a:off x="11167009" y="5165661"/>
                <a:ext cx="494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779C456-D269-BD29-2831-AF0B01DB5BAD}"/>
                  </a:ext>
                </a:extLst>
              </p14:cNvPr>
              <p14:cNvContentPartPr/>
              <p14:nvPr/>
            </p14:nvContentPartPr>
            <p14:xfrm>
              <a:off x="1239649" y="3035541"/>
              <a:ext cx="183240" cy="7920"/>
            </p14:xfrm>
          </p:contentPart>
        </mc:Choice>
        <mc:Fallback xmlns="">
          <p:pic>
            <p:nvPicPr>
              <p:cNvPr id="15" name="Ink 14">
                <a:extLst>
                  <a:ext uri="{FF2B5EF4-FFF2-40B4-BE49-F238E27FC236}">
                    <a16:creationId xmlns:a16="http://schemas.microsoft.com/office/drawing/2014/main" id="{3779C456-D269-BD29-2831-AF0B01DB5BAD}"/>
                  </a:ext>
                </a:extLst>
              </p:cNvPr>
              <p:cNvPicPr/>
              <p:nvPr/>
            </p:nvPicPr>
            <p:blipFill>
              <a:blip r:embed="rId7"/>
              <a:stretch>
                <a:fillRect/>
              </a:stretch>
            </p:blipFill>
            <p:spPr>
              <a:xfrm>
                <a:off x="1231009" y="3026541"/>
                <a:ext cx="20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FF790C53-61C8-97B1-58C9-865BCF23051B}"/>
                  </a:ext>
                </a:extLst>
              </p14:cNvPr>
              <p14:cNvContentPartPr/>
              <p14:nvPr/>
            </p14:nvContentPartPr>
            <p14:xfrm>
              <a:off x="1254769" y="3252981"/>
              <a:ext cx="518400" cy="10800"/>
            </p14:xfrm>
          </p:contentPart>
        </mc:Choice>
        <mc:Fallback xmlns="">
          <p:pic>
            <p:nvPicPr>
              <p:cNvPr id="17" name="Ink 16">
                <a:extLst>
                  <a:ext uri="{FF2B5EF4-FFF2-40B4-BE49-F238E27FC236}">
                    <a16:creationId xmlns:a16="http://schemas.microsoft.com/office/drawing/2014/main" id="{FF790C53-61C8-97B1-58C9-865BCF23051B}"/>
                  </a:ext>
                </a:extLst>
              </p:cNvPr>
              <p:cNvPicPr/>
              <p:nvPr/>
            </p:nvPicPr>
            <p:blipFill>
              <a:blip r:embed="rId9"/>
              <a:stretch>
                <a:fillRect/>
              </a:stretch>
            </p:blipFill>
            <p:spPr>
              <a:xfrm>
                <a:off x="1245769" y="3243981"/>
                <a:ext cx="536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81BF91BD-87C4-7C93-CBC9-332465EF7A7D}"/>
                  </a:ext>
                </a:extLst>
              </p14:cNvPr>
              <p14:cNvContentPartPr/>
              <p14:nvPr/>
            </p14:nvContentPartPr>
            <p14:xfrm>
              <a:off x="1268089" y="3426141"/>
              <a:ext cx="287280" cy="360"/>
            </p14:xfrm>
          </p:contentPart>
        </mc:Choice>
        <mc:Fallback xmlns="">
          <p:pic>
            <p:nvPicPr>
              <p:cNvPr id="20" name="Ink 19">
                <a:extLst>
                  <a:ext uri="{FF2B5EF4-FFF2-40B4-BE49-F238E27FC236}">
                    <a16:creationId xmlns:a16="http://schemas.microsoft.com/office/drawing/2014/main" id="{81BF91BD-87C4-7C93-CBC9-332465EF7A7D}"/>
                  </a:ext>
                </a:extLst>
              </p:cNvPr>
              <p:cNvPicPr/>
              <p:nvPr/>
            </p:nvPicPr>
            <p:blipFill>
              <a:blip r:embed="rId11"/>
              <a:stretch>
                <a:fillRect/>
              </a:stretch>
            </p:blipFill>
            <p:spPr>
              <a:xfrm>
                <a:off x="1259089" y="3417501"/>
                <a:ext cx="30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6BE1C01F-2243-0FD7-B758-45CC754D6F2A}"/>
                  </a:ext>
                </a:extLst>
              </p14:cNvPr>
              <p14:cNvContentPartPr/>
              <p14:nvPr/>
            </p14:nvContentPartPr>
            <p14:xfrm>
              <a:off x="1252609" y="3599301"/>
              <a:ext cx="249480" cy="360"/>
            </p14:xfrm>
          </p:contentPart>
        </mc:Choice>
        <mc:Fallback xmlns="">
          <p:pic>
            <p:nvPicPr>
              <p:cNvPr id="21" name="Ink 20">
                <a:extLst>
                  <a:ext uri="{FF2B5EF4-FFF2-40B4-BE49-F238E27FC236}">
                    <a16:creationId xmlns:a16="http://schemas.microsoft.com/office/drawing/2014/main" id="{6BE1C01F-2243-0FD7-B758-45CC754D6F2A}"/>
                  </a:ext>
                </a:extLst>
              </p:cNvPr>
              <p:cNvPicPr/>
              <p:nvPr/>
            </p:nvPicPr>
            <p:blipFill>
              <a:blip r:embed="rId13"/>
              <a:stretch>
                <a:fillRect/>
              </a:stretch>
            </p:blipFill>
            <p:spPr>
              <a:xfrm>
                <a:off x="1243609" y="3590301"/>
                <a:ext cx="267120" cy="18000"/>
              </a:xfrm>
              <a:prstGeom prst="rect">
                <a:avLst/>
              </a:prstGeom>
            </p:spPr>
          </p:pic>
        </mc:Fallback>
      </mc:AlternateContent>
    </p:spTree>
    <p:extLst>
      <p:ext uri="{BB962C8B-B14F-4D97-AF65-F5344CB8AC3E}">
        <p14:creationId xmlns:p14="http://schemas.microsoft.com/office/powerpoint/2010/main" val="388500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BBF843-A455-C6E6-0727-E1E38580FC0F}"/>
              </a:ext>
            </a:extLst>
          </p:cNvPr>
          <p:cNvSpPr>
            <a:spLocks noGrp="1"/>
          </p:cNvSpPr>
          <p:nvPr>
            <p:ph idx="1"/>
          </p:nvPr>
        </p:nvSpPr>
        <p:spPr>
          <a:xfrm>
            <a:off x="838200" y="1377949"/>
            <a:ext cx="11102788" cy="4351338"/>
          </a:xfrm>
        </p:spPr>
        <p:txBody>
          <a:bodyPr>
            <a:normAutofit/>
          </a:bodyPr>
          <a:lstStyle/>
          <a:p>
            <a:r>
              <a:rPr lang="en-US" dirty="0"/>
              <a:t>Past inference of O/D of scooter trips has relied upon Static Vehicle ID.</a:t>
            </a:r>
          </a:p>
          <a:p>
            <a:pPr lvl="1"/>
            <a:r>
              <a:rPr lang="en-US" dirty="0"/>
              <a:t>Static Vehicle ID never changes</a:t>
            </a:r>
          </a:p>
          <a:p>
            <a:pPr lvl="1"/>
            <a:r>
              <a:rPr lang="en-US" dirty="0"/>
              <a:t>Resetting Vehicle ID leaves the GBFS as one ID when trip starts and returns as a different ID when trip ends</a:t>
            </a:r>
          </a:p>
          <a:p>
            <a:pPr lvl="1"/>
            <a:r>
              <a:rPr lang="en-US" dirty="0"/>
              <a:t>Dynamic Vehicle ID is reset after a certain amount of time, greater than the TTL (usually every thirty minutes)</a:t>
            </a:r>
          </a:p>
          <a:p>
            <a:r>
              <a:rPr lang="en-US" dirty="0"/>
              <a:t>2022 Xu et al developed algorithms for two other common types of vehicle ID</a:t>
            </a:r>
          </a:p>
          <a:p>
            <a:pPr marL="0" indent="0">
              <a:buNone/>
            </a:pPr>
            <a:endParaRPr lang="en-US" dirty="0"/>
          </a:p>
        </p:txBody>
      </p:sp>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Types of Vehicle IDs</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3</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71E63E9D-61A8-0971-B649-0198E3B58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4226768"/>
            <a:ext cx="7840992" cy="1931729"/>
          </a:xfrm>
          <a:prstGeom prst="rect">
            <a:avLst/>
          </a:prstGeom>
        </p:spPr>
      </p:pic>
    </p:spTree>
    <p:extLst>
      <p:ext uri="{BB962C8B-B14F-4D97-AF65-F5344CB8AC3E}">
        <p14:creationId xmlns:p14="http://schemas.microsoft.com/office/powerpoint/2010/main" val="3136995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Algorithm 1 (Static ID)</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4</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15" name="Picture 14" descr="Graphical user interface, text, application, email&#10;&#10;Description automatically generated">
            <a:extLst>
              <a:ext uri="{FF2B5EF4-FFF2-40B4-BE49-F238E27FC236}">
                <a16:creationId xmlns:a16="http://schemas.microsoft.com/office/drawing/2014/main" id="{0119BA7B-2695-553C-3F9B-6BCD73219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342" y="2138617"/>
            <a:ext cx="9161419" cy="4096089"/>
          </a:xfrm>
          <a:prstGeom prst="rect">
            <a:avLst/>
          </a:prstGeom>
        </p:spPr>
      </p:pic>
      <p:sp>
        <p:nvSpPr>
          <p:cNvPr id="17" name="TextBox 16">
            <a:extLst>
              <a:ext uri="{FF2B5EF4-FFF2-40B4-BE49-F238E27FC236}">
                <a16:creationId xmlns:a16="http://schemas.microsoft.com/office/drawing/2014/main" id="{16753B60-B848-2AE5-636D-5258BB27930A}"/>
              </a:ext>
            </a:extLst>
          </p:cNvPr>
          <p:cNvSpPr txBox="1"/>
          <p:nvPr/>
        </p:nvSpPr>
        <p:spPr>
          <a:xfrm>
            <a:off x="712694" y="1229800"/>
            <a:ext cx="10771094" cy="923330"/>
          </a:xfrm>
          <a:prstGeom prst="rect">
            <a:avLst/>
          </a:prstGeom>
          <a:noFill/>
        </p:spPr>
        <p:txBody>
          <a:bodyPr wrap="square" rtlCol="0">
            <a:spAutoFit/>
          </a:bodyPr>
          <a:lstStyle/>
          <a:p>
            <a:r>
              <a:rPr lang="en-US" dirty="0"/>
              <a:t>Take all records with a specified vehicle ID, sort them by time, calculate the time interval and distance between sequential records, ensure that the time interval is between the data scraping interval and travel time threshold, ensure that the speed is between the minimum and maximum possible vehicle speeds, then return the OD pair</a:t>
            </a:r>
          </a:p>
        </p:txBody>
      </p:sp>
    </p:spTree>
    <p:extLst>
      <p:ext uri="{BB962C8B-B14F-4D97-AF65-F5344CB8AC3E}">
        <p14:creationId xmlns:p14="http://schemas.microsoft.com/office/powerpoint/2010/main" val="183322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Algorithm 2 (Resetting ID)</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5</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753B60-B848-2AE5-636D-5258BB27930A}"/>
              </a:ext>
            </a:extLst>
          </p:cNvPr>
          <p:cNvSpPr txBox="1"/>
          <p:nvPr/>
        </p:nvSpPr>
        <p:spPr>
          <a:xfrm>
            <a:off x="712694" y="1229800"/>
            <a:ext cx="10771094" cy="1200329"/>
          </a:xfrm>
          <a:prstGeom prst="rect">
            <a:avLst/>
          </a:prstGeom>
          <a:noFill/>
        </p:spPr>
        <p:txBody>
          <a:bodyPr wrap="square" rtlCol="0">
            <a:spAutoFit/>
          </a:bodyPr>
          <a:lstStyle/>
          <a:p>
            <a:r>
              <a:rPr lang="en-US" dirty="0"/>
              <a:t>Look at all records with the same vehicle ID, sort them by time, the first record of that vehicle ID is a destination, and the last record of that vehicle ID is an origin.</a:t>
            </a:r>
          </a:p>
          <a:p>
            <a:r>
              <a:rPr lang="en-US" dirty="0"/>
              <a:t>(Basically, we evaluate when the scooter is waiting for some to start a trip and when it is finished waiting)</a:t>
            </a:r>
          </a:p>
          <a:p>
            <a:endParaRPr lang="en-US" dirty="0"/>
          </a:p>
        </p:txBody>
      </p:sp>
      <p:pic>
        <p:nvPicPr>
          <p:cNvPr id="3" name="Picture 2" descr="Text&#10;&#10;Description automatically generated">
            <a:extLst>
              <a:ext uri="{FF2B5EF4-FFF2-40B4-BE49-F238E27FC236}">
                <a16:creationId xmlns:a16="http://schemas.microsoft.com/office/drawing/2014/main" id="{8B7E440B-3311-0773-76FD-4B9655F38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988" y="2212184"/>
            <a:ext cx="5526024" cy="3257766"/>
          </a:xfrm>
          <a:prstGeom prst="rect">
            <a:avLst/>
          </a:prstGeom>
        </p:spPr>
      </p:pic>
      <p:sp>
        <p:nvSpPr>
          <p:cNvPr id="5" name="TextBox 4">
            <a:extLst>
              <a:ext uri="{FF2B5EF4-FFF2-40B4-BE49-F238E27FC236}">
                <a16:creationId xmlns:a16="http://schemas.microsoft.com/office/drawing/2014/main" id="{28B33F90-FD32-DB38-5612-C82C836EF004}"/>
              </a:ext>
            </a:extLst>
          </p:cNvPr>
          <p:cNvSpPr txBox="1"/>
          <p:nvPr/>
        </p:nvSpPr>
        <p:spPr>
          <a:xfrm>
            <a:off x="712694" y="5394971"/>
            <a:ext cx="10371866" cy="923330"/>
          </a:xfrm>
          <a:prstGeom prst="rect">
            <a:avLst/>
          </a:prstGeom>
          <a:noFill/>
        </p:spPr>
        <p:txBody>
          <a:bodyPr wrap="square">
            <a:spAutoFit/>
          </a:bodyPr>
          <a:lstStyle/>
          <a:p>
            <a:r>
              <a:rPr lang="en-US" dirty="0"/>
              <a:t>Note: this origin point and destination point cannot be linked together</a:t>
            </a:r>
          </a:p>
          <a:p>
            <a:r>
              <a:rPr lang="en-US" dirty="0"/>
              <a:t>Potential Error: if new scooters are launched this algorithm IDs them as a destination, if broken scooters are eliminated, this algorithm IDs them as an origin</a:t>
            </a:r>
          </a:p>
        </p:txBody>
      </p:sp>
    </p:spTree>
    <p:extLst>
      <p:ext uri="{BB962C8B-B14F-4D97-AF65-F5344CB8AC3E}">
        <p14:creationId xmlns:p14="http://schemas.microsoft.com/office/powerpoint/2010/main" val="106477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Algorithm 3 (Dynamic ID)</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6</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753B60-B848-2AE5-636D-5258BB27930A}"/>
              </a:ext>
            </a:extLst>
          </p:cNvPr>
          <p:cNvSpPr txBox="1"/>
          <p:nvPr/>
        </p:nvSpPr>
        <p:spPr>
          <a:xfrm>
            <a:off x="4230624" y="1229800"/>
            <a:ext cx="7253164" cy="3970318"/>
          </a:xfrm>
          <a:prstGeom prst="rect">
            <a:avLst/>
          </a:prstGeom>
          <a:noFill/>
        </p:spPr>
        <p:txBody>
          <a:bodyPr wrap="square" rtlCol="0">
            <a:spAutoFit/>
          </a:bodyPr>
          <a:lstStyle/>
          <a:p>
            <a:r>
              <a:rPr lang="en-US" dirty="0"/>
              <a:t>Look at all records at a specified time and at a specified time one data-scraping interval in the future. If a unique vehicle ID is identified to be in both times, then remove the records of that ID in both sets. For each record left, calculate the Euclidean distance between the potential initial position and potential final position, creating a matrix of potential distances. Select the minimum distance from that matrix and remove the potential starting point and potential ending point record that caused that minimum. Repeat this until the minimum distance identified is greater that the input buffer distance.</a:t>
            </a:r>
          </a:p>
          <a:p>
            <a:endParaRPr lang="en-US" dirty="0"/>
          </a:p>
          <a:p>
            <a:r>
              <a:rPr lang="en-US" dirty="0"/>
              <a:t>The leftover potential initial positions are reported as origins and the leftover final positions are reported as destinations</a:t>
            </a:r>
          </a:p>
          <a:p>
            <a:endParaRPr lang="en-US" dirty="0"/>
          </a:p>
          <a:p>
            <a:r>
              <a:rPr lang="en-US" dirty="0"/>
              <a:t>This is repeated for every time.</a:t>
            </a:r>
          </a:p>
        </p:txBody>
      </p:sp>
      <p:sp>
        <p:nvSpPr>
          <p:cNvPr id="5" name="TextBox 4">
            <a:extLst>
              <a:ext uri="{FF2B5EF4-FFF2-40B4-BE49-F238E27FC236}">
                <a16:creationId xmlns:a16="http://schemas.microsoft.com/office/drawing/2014/main" id="{28B33F90-FD32-DB38-5612-C82C836EF004}"/>
              </a:ext>
            </a:extLst>
          </p:cNvPr>
          <p:cNvSpPr txBox="1"/>
          <p:nvPr/>
        </p:nvSpPr>
        <p:spPr>
          <a:xfrm>
            <a:off x="4230623" y="5436318"/>
            <a:ext cx="7253163" cy="646331"/>
          </a:xfrm>
          <a:prstGeom prst="rect">
            <a:avLst/>
          </a:prstGeom>
          <a:noFill/>
        </p:spPr>
        <p:txBody>
          <a:bodyPr wrap="square">
            <a:spAutoFit/>
          </a:bodyPr>
          <a:lstStyle/>
          <a:p>
            <a:r>
              <a:rPr lang="en-US" dirty="0"/>
              <a:t>Note: this origin point and destination point cannot be linked together</a:t>
            </a:r>
          </a:p>
          <a:p>
            <a:r>
              <a:rPr lang="en-US" dirty="0"/>
              <a:t>Potential Error: rebalancing trips may be recognized as trips</a:t>
            </a:r>
          </a:p>
        </p:txBody>
      </p:sp>
      <p:pic>
        <p:nvPicPr>
          <p:cNvPr id="4" name="Picture 3" descr="Text&#10;&#10;Description automatically generated with medium confidence">
            <a:extLst>
              <a:ext uri="{FF2B5EF4-FFF2-40B4-BE49-F238E27FC236}">
                <a16:creationId xmlns:a16="http://schemas.microsoft.com/office/drawing/2014/main" id="{E0A6279F-D212-6BDA-3D75-867FF8C1D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97" y="1005129"/>
            <a:ext cx="3597377" cy="5230228"/>
          </a:xfrm>
          <a:prstGeom prst="rect">
            <a:avLst/>
          </a:prstGeom>
        </p:spPr>
      </p:pic>
    </p:spTree>
    <p:extLst>
      <p:ext uri="{BB962C8B-B14F-4D97-AF65-F5344CB8AC3E}">
        <p14:creationId xmlns:p14="http://schemas.microsoft.com/office/powerpoint/2010/main" val="550266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Results – Washington DC</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7</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chart&#10;&#10;Description automatically generated">
            <a:extLst>
              <a:ext uri="{FF2B5EF4-FFF2-40B4-BE49-F238E27FC236}">
                <a16:creationId xmlns:a16="http://schemas.microsoft.com/office/drawing/2014/main" id="{16147C8F-F92D-5805-C01D-B833D41CA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8" y="2151131"/>
            <a:ext cx="5909238" cy="3510498"/>
          </a:xfrm>
          <a:prstGeom prst="rect">
            <a:avLst/>
          </a:prstGeom>
        </p:spPr>
      </p:pic>
      <p:sp>
        <p:nvSpPr>
          <p:cNvPr id="14" name="TextBox 13">
            <a:extLst>
              <a:ext uri="{FF2B5EF4-FFF2-40B4-BE49-F238E27FC236}">
                <a16:creationId xmlns:a16="http://schemas.microsoft.com/office/drawing/2014/main" id="{91E34118-5525-6978-2794-EC1F04C3C9E1}"/>
              </a:ext>
            </a:extLst>
          </p:cNvPr>
          <p:cNvSpPr txBox="1"/>
          <p:nvPr/>
        </p:nvSpPr>
        <p:spPr>
          <a:xfrm>
            <a:off x="2637393" y="1823700"/>
            <a:ext cx="1274067" cy="369332"/>
          </a:xfrm>
          <a:prstGeom prst="rect">
            <a:avLst/>
          </a:prstGeom>
          <a:noFill/>
        </p:spPr>
        <p:txBody>
          <a:bodyPr wrap="none" rtlCol="0">
            <a:spAutoFit/>
          </a:bodyPr>
          <a:lstStyle/>
          <a:p>
            <a:r>
              <a:rPr lang="en-US" b="1" dirty="0"/>
              <a:t>Trip Origins</a:t>
            </a:r>
          </a:p>
        </p:txBody>
      </p:sp>
      <p:sp>
        <p:nvSpPr>
          <p:cNvPr id="15" name="TextBox 14">
            <a:extLst>
              <a:ext uri="{FF2B5EF4-FFF2-40B4-BE49-F238E27FC236}">
                <a16:creationId xmlns:a16="http://schemas.microsoft.com/office/drawing/2014/main" id="{BCA9153E-7060-A7FF-D4A2-99E46FFFB157}"/>
              </a:ext>
            </a:extLst>
          </p:cNvPr>
          <p:cNvSpPr txBox="1"/>
          <p:nvPr/>
        </p:nvSpPr>
        <p:spPr>
          <a:xfrm>
            <a:off x="8387340" y="1828800"/>
            <a:ext cx="1796774" cy="369332"/>
          </a:xfrm>
          <a:prstGeom prst="rect">
            <a:avLst/>
          </a:prstGeom>
          <a:noFill/>
        </p:spPr>
        <p:txBody>
          <a:bodyPr wrap="none" rtlCol="0">
            <a:spAutoFit/>
          </a:bodyPr>
          <a:lstStyle/>
          <a:p>
            <a:r>
              <a:rPr lang="en-US" b="1" dirty="0"/>
              <a:t>Trip Destinations</a:t>
            </a:r>
          </a:p>
        </p:txBody>
      </p:sp>
      <p:pic>
        <p:nvPicPr>
          <p:cNvPr id="19" name="Picture 18" descr="A picture containing chart&#10;&#10;Description automatically generated">
            <a:extLst>
              <a:ext uri="{FF2B5EF4-FFF2-40B4-BE49-F238E27FC236}">
                <a16:creationId xmlns:a16="http://schemas.microsoft.com/office/drawing/2014/main" id="{54455299-FF71-F436-C7C8-8C05F0DA1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045" y="2246709"/>
            <a:ext cx="5909237" cy="3464035"/>
          </a:xfrm>
          <a:prstGeom prst="rect">
            <a:avLst/>
          </a:prstGeom>
        </p:spPr>
      </p:pic>
      <p:pic>
        <p:nvPicPr>
          <p:cNvPr id="21" name="Picture 20" descr="Text&#10;&#10;Description automatically generated">
            <a:extLst>
              <a:ext uri="{FF2B5EF4-FFF2-40B4-BE49-F238E27FC236}">
                <a16:creationId xmlns:a16="http://schemas.microsoft.com/office/drawing/2014/main" id="{6AEFF29C-28D0-610F-D611-6D23B60F2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302" y="966246"/>
            <a:ext cx="2157409" cy="1196494"/>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E2349584-E325-A0A3-1FFA-3AD973C36CAC}"/>
                  </a:ext>
                </a:extLst>
              </p14:cNvPr>
              <p14:cNvContentPartPr/>
              <p14:nvPr/>
            </p14:nvContentPartPr>
            <p14:xfrm>
              <a:off x="6146473" y="1196933"/>
              <a:ext cx="1377000" cy="37800"/>
            </p14:xfrm>
          </p:contentPart>
        </mc:Choice>
        <mc:Fallback xmlns="">
          <p:pic>
            <p:nvPicPr>
              <p:cNvPr id="23" name="Ink 22">
                <a:extLst>
                  <a:ext uri="{FF2B5EF4-FFF2-40B4-BE49-F238E27FC236}">
                    <a16:creationId xmlns:a16="http://schemas.microsoft.com/office/drawing/2014/main" id="{E2349584-E325-A0A3-1FFA-3AD973C36CAC}"/>
                  </a:ext>
                </a:extLst>
              </p:cNvPr>
              <p:cNvPicPr/>
              <p:nvPr/>
            </p:nvPicPr>
            <p:blipFill>
              <a:blip r:embed="rId7"/>
              <a:stretch>
                <a:fillRect/>
              </a:stretch>
            </p:blipFill>
            <p:spPr>
              <a:xfrm>
                <a:off x="6137473" y="1188293"/>
                <a:ext cx="13946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2FB46C7F-5F82-826B-3787-66EA29402AF9}"/>
                  </a:ext>
                </a:extLst>
              </p14:cNvPr>
              <p14:cNvContentPartPr/>
              <p14:nvPr/>
            </p14:nvContentPartPr>
            <p14:xfrm>
              <a:off x="7624120" y="3380407"/>
              <a:ext cx="290520" cy="360"/>
            </p14:xfrm>
          </p:contentPart>
        </mc:Choice>
        <mc:Fallback xmlns="">
          <p:pic>
            <p:nvPicPr>
              <p:cNvPr id="25" name="Ink 24">
                <a:extLst>
                  <a:ext uri="{FF2B5EF4-FFF2-40B4-BE49-F238E27FC236}">
                    <a16:creationId xmlns:a16="http://schemas.microsoft.com/office/drawing/2014/main" id="{2FB46C7F-5F82-826B-3787-66EA29402AF9}"/>
                  </a:ext>
                </a:extLst>
              </p:cNvPr>
              <p:cNvPicPr/>
              <p:nvPr/>
            </p:nvPicPr>
            <p:blipFill>
              <a:blip r:embed="rId9"/>
              <a:stretch>
                <a:fillRect/>
              </a:stretch>
            </p:blipFill>
            <p:spPr>
              <a:xfrm>
                <a:off x="7615480" y="3371407"/>
                <a:ext cx="30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FFE079AC-F146-CF39-5C31-F83315D30308}"/>
                  </a:ext>
                </a:extLst>
              </p14:cNvPr>
              <p14:cNvContentPartPr/>
              <p14:nvPr/>
            </p14:nvContentPartPr>
            <p14:xfrm>
              <a:off x="6168293" y="1361520"/>
              <a:ext cx="1036800" cy="50040"/>
            </p14:xfrm>
          </p:contentPart>
        </mc:Choice>
        <mc:Fallback xmlns="">
          <p:pic>
            <p:nvPicPr>
              <p:cNvPr id="26" name="Ink 25">
                <a:extLst>
                  <a:ext uri="{FF2B5EF4-FFF2-40B4-BE49-F238E27FC236}">
                    <a16:creationId xmlns:a16="http://schemas.microsoft.com/office/drawing/2014/main" id="{FFE079AC-F146-CF39-5C31-F83315D30308}"/>
                  </a:ext>
                </a:extLst>
              </p:cNvPr>
              <p:cNvPicPr/>
              <p:nvPr/>
            </p:nvPicPr>
            <p:blipFill>
              <a:blip r:embed="rId11"/>
              <a:stretch>
                <a:fillRect/>
              </a:stretch>
            </p:blipFill>
            <p:spPr>
              <a:xfrm>
                <a:off x="6159653" y="1352520"/>
                <a:ext cx="10544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4C137D8B-3ACA-B672-420A-4CC2979185AD}"/>
                  </a:ext>
                </a:extLst>
              </p14:cNvPr>
              <p14:cNvContentPartPr/>
              <p14:nvPr/>
            </p14:nvContentPartPr>
            <p14:xfrm>
              <a:off x="4660433" y="5630753"/>
              <a:ext cx="253440" cy="17640"/>
            </p14:xfrm>
          </p:contentPart>
        </mc:Choice>
        <mc:Fallback xmlns="">
          <p:pic>
            <p:nvPicPr>
              <p:cNvPr id="27" name="Ink 26">
                <a:extLst>
                  <a:ext uri="{FF2B5EF4-FFF2-40B4-BE49-F238E27FC236}">
                    <a16:creationId xmlns:a16="http://schemas.microsoft.com/office/drawing/2014/main" id="{4C137D8B-3ACA-B672-420A-4CC2979185AD}"/>
                  </a:ext>
                </a:extLst>
              </p:cNvPr>
              <p:cNvPicPr/>
              <p:nvPr/>
            </p:nvPicPr>
            <p:blipFill>
              <a:blip r:embed="rId13"/>
              <a:stretch>
                <a:fillRect/>
              </a:stretch>
            </p:blipFill>
            <p:spPr>
              <a:xfrm>
                <a:off x="4651433" y="5622113"/>
                <a:ext cx="271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18BC7B5F-464A-82AE-2C7F-27F666897919}"/>
                  </a:ext>
                </a:extLst>
              </p14:cNvPr>
              <p14:cNvContentPartPr/>
              <p14:nvPr/>
            </p14:nvContentPartPr>
            <p14:xfrm>
              <a:off x="6149393" y="1540373"/>
              <a:ext cx="1273680" cy="51120"/>
            </p14:xfrm>
          </p:contentPart>
        </mc:Choice>
        <mc:Fallback xmlns="">
          <p:pic>
            <p:nvPicPr>
              <p:cNvPr id="28" name="Ink 27">
                <a:extLst>
                  <a:ext uri="{FF2B5EF4-FFF2-40B4-BE49-F238E27FC236}">
                    <a16:creationId xmlns:a16="http://schemas.microsoft.com/office/drawing/2014/main" id="{18BC7B5F-464A-82AE-2C7F-27F666897919}"/>
                  </a:ext>
                </a:extLst>
              </p:cNvPr>
              <p:cNvPicPr/>
              <p:nvPr/>
            </p:nvPicPr>
            <p:blipFill>
              <a:blip r:embed="rId15"/>
              <a:stretch>
                <a:fillRect/>
              </a:stretch>
            </p:blipFill>
            <p:spPr>
              <a:xfrm>
                <a:off x="6140393" y="1531373"/>
                <a:ext cx="1291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6C319A00-CAB1-FBA4-1358-35F8D4FC3B9C}"/>
                  </a:ext>
                </a:extLst>
              </p14:cNvPr>
              <p14:cNvContentPartPr/>
              <p14:nvPr/>
            </p14:nvContentPartPr>
            <p14:xfrm>
              <a:off x="6153713" y="1740893"/>
              <a:ext cx="1215000" cy="14400"/>
            </p14:xfrm>
          </p:contentPart>
        </mc:Choice>
        <mc:Fallback xmlns="">
          <p:pic>
            <p:nvPicPr>
              <p:cNvPr id="29" name="Ink 28">
                <a:extLst>
                  <a:ext uri="{FF2B5EF4-FFF2-40B4-BE49-F238E27FC236}">
                    <a16:creationId xmlns:a16="http://schemas.microsoft.com/office/drawing/2014/main" id="{6C319A00-CAB1-FBA4-1358-35F8D4FC3B9C}"/>
                  </a:ext>
                </a:extLst>
              </p:cNvPr>
              <p:cNvPicPr/>
              <p:nvPr/>
            </p:nvPicPr>
            <p:blipFill>
              <a:blip r:embed="rId17"/>
              <a:stretch>
                <a:fillRect/>
              </a:stretch>
            </p:blipFill>
            <p:spPr>
              <a:xfrm>
                <a:off x="6145073" y="1731893"/>
                <a:ext cx="1232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C7B6E8ED-7AB2-271B-8875-1FAECCC45246}"/>
                  </a:ext>
                </a:extLst>
              </p14:cNvPr>
              <p14:cNvContentPartPr/>
              <p14:nvPr/>
            </p14:nvContentPartPr>
            <p14:xfrm>
              <a:off x="7653113" y="4559233"/>
              <a:ext cx="249840" cy="3960"/>
            </p14:xfrm>
          </p:contentPart>
        </mc:Choice>
        <mc:Fallback xmlns="">
          <p:pic>
            <p:nvPicPr>
              <p:cNvPr id="30" name="Ink 29">
                <a:extLst>
                  <a:ext uri="{FF2B5EF4-FFF2-40B4-BE49-F238E27FC236}">
                    <a16:creationId xmlns:a16="http://schemas.microsoft.com/office/drawing/2014/main" id="{C7B6E8ED-7AB2-271B-8875-1FAECCC45246}"/>
                  </a:ext>
                </a:extLst>
              </p:cNvPr>
              <p:cNvPicPr/>
              <p:nvPr/>
            </p:nvPicPr>
            <p:blipFill>
              <a:blip r:embed="rId19"/>
              <a:stretch>
                <a:fillRect/>
              </a:stretch>
            </p:blipFill>
            <p:spPr>
              <a:xfrm>
                <a:off x="7644113" y="4550233"/>
                <a:ext cx="2674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89CE00DF-E642-3DB6-A73F-E7729D0A5AF6}"/>
                  </a:ext>
                </a:extLst>
              </p14:cNvPr>
              <p14:cNvContentPartPr/>
              <p14:nvPr/>
            </p14:nvContentPartPr>
            <p14:xfrm>
              <a:off x="4604180" y="3323307"/>
              <a:ext cx="306000" cy="4320"/>
            </p14:xfrm>
          </p:contentPart>
        </mc:Choice>
        <mc:Fallback xmlns="">
          <p:pic>
            <p:nvPicPr>
              <p:cNvPr id="31" name="Ink 30">
                <a:extLst>
                  <a:ext uri="{FF2B5EF4-FFF2-40B4-BE49-F238E27FC236}">
                    <a16:creationId xmlns:a16="http://schemas.microsoft.com/office/drawing/2014/main" id="{89CE00DF-E642-3DB6-A73F-E7729D0A5AF6}"/>
                  </a:ext>
                </a:extLst>
              </p:cNvPr>
              <p:cNvPicPr/>
              <p:nvPr/>
            </p:nvPicPr>
            <p:blipFill>
              <a:blip r:embed="rId21"/>
              <a:stretch>
                <a:fillRect/>
              </a:stretch>
            </p:blipFill>
            <p:spPr>
              <a:xfrm>
                <a:off x="4595180" y="3314307"/>
                <a:ext cx="323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B7786EB0-107C-5258-C2AB-A7972F18B9AB}"/>
                  </a:ext>
                </a:extLst>
              </p14:cNvPr>
              <p14:cNvContentPartPr/>
              <p14:nvPr/>
            </p14:nvContentPartPr>
            <p14:xfrm>
              <a:off x="6135980" y="1894220"/>
              <a:ext cx="1043640" cy="68040"/>
            </p14:xfrm>
          </p:contentPart>
        </mc:Choice>
        <mc:Fallback xmlns="">
          <p:pic>
            <p:nvPicPr>
              <p:cNvPr id="32" name="Ink 31">
                <a:extLst>
                  <a:ext uri="{FF2B5EF4-FFF2-40B4-BE49-F238E27FC236}">
                    <a16:creationId xmlns:a16="http://schemas.microsoft.com/office/drawing/2014/main" id="{B7786EB0-107C-5258-C2AB-A7972F18B9AB}"/>
                  </a:ext>
                </a:extLst>
              </p:cNvPr>
              <p:cNvPicPr/>
              <p:nvPr/>
            </p:nvPicPr>
            <p:blipFill>
              <a:blip r:embed="rId23"/>
              <a:stretch>
                <a:fillRect/>
              </a:stretch>
            </p:blipFill>
            <p:spPr>
              <a:xfrm>
                <a:off x="6126980" y="1885580"/>
                <a:ext cx="1061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BBE4BC15-9FED-AC7A-53D5-BEC935921391}"/>
                  </a:ext>
                </a:extLst>
              </p14:cNvPr>
              <p14:cNvContentPartPr/>
              <p14:nvPr/>
            </p14:nvContentPartPr>
            <p14:xfrm>
              <a:off x="6130580" y="2099060"/>
              <a:ext cx="1046880" cy="47160"/>
            </p14:xfrm>
          </p:contentPart>
        </mc:Choice>
        <mc:Fallback xmlns="">
          <p:pic>
            <p:nvPicPr>
              <p:cNvPr id="33" name="Ink 32">
                <a:extLst>
                  <a:ext uri="{FF2B5EF4-FFF2-40B4-BE49-F238E27FC236}">
                    <a16:creationId xmlns:a16="http://schemas.microsoft.com/office/drawing/2014/main" id="{BBE4BC15-9FED-AC7A-53D5-BEC935921391}"/>
                  </a:ext>
                </a:extLst>
              </p:cNvPr>
              <p:cNvPicPr/>
              <p:nvPr/>
            </p:nvPicPr>
            <p:blipFill>
              <a:blip r:embed="rId25"/>
              <a:stretch>
                <a:fillRect/>
              </a:stretch>
            </p:blipFill>
            <p:spPr>
              <a:xfrm>
                <a:off x="6121940" y="2090420"/>
                <a:ext cx="10645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018B84BC-D4C8-5CD6-1133-4FEA8A63A99C}"/>
                  </a:ext>
                </a:extLst>
              </p14:cNvPr>
              <p14:cNvContentPartPr/>
              <p14:nvPr/>
            </p14:nvContentPartPr>
            <p14:xfrm>
              <a:off x="1752284" y="5659527"/>
              <a:ext cx="393840" cy="1800"/>
            </p14:xfrm>
          </p:contentPart>
        </mc:Choice>
        <mc:Fallback xmlns="">
          <p:pic>
            <p:nvPicPr>
              <p:cNvPr id="34" name="Ink 33">
                <a:extLst>
                  <a:ext uri="{FF2B5EF4-FFF2-40B4-BE49-F238E27FC236}">
                    <a16:creationId xmlns:a16="http://schemas.microsoft.com/office/drawing/2014/main" id="{018B84BC-D4C8-5CD6-1133-4FEA8A63A99C}"/>
                  </a:ext>
                </a:extLst>
              </p:cNvPr>
              <p:cNvPicPr/>
              <p:nvPr/>
            </p:nvPicPr>
            <p:blipFill>
              <a:blip r:embed="rId27"/>
              <a:stretch>
                <a:fillRect/>
              </a:stretch>
            </p:blipFill>
            <p:spPr>
              <a:xfrm>
                <a:off x="1743644" y="5650527"/>
                <a:ext cx="411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0060E7AD-561E-8EBE-A3C4-D56E19977B6C}"/>
                  </a:ext>
                </a:extLst>
              </p14:cNvPr>
              <p14:cNvContentPartPr/>
              <p14:nvPr/>
            </p14:nvContentPartPr>
            <p14:xfrm>
              <a:off x="4639484" y="4508607"/>
              <a:ext cx="371160" cy="4680"/>
            </p14:xfrm>
          </p:contentPart>
        </mc:Choice>
        <mc:Fallback xmlns="">
          <p:pic>
            <p:nvPicPr>
              <p:cNvPr id="35" name="Ink 34">
                <a:extLst>
                  <a:ext uri="{FF2B5EF4-FFF2-40B4-BE49-F238E27FC236}">
                    <a16:creationId xmlns:a16="http://schemas.microsoft.com/office/drawing/2014/main" id="{0060E7AD-561E-8EBE-A3C4-D56E19977B6C}"/>
                  </a:ext>
                </a:extLst>
              </p:cNvPr>
              <p:cNvPicPr/>
              <p:nvPr/>
            </p:nvPicPr>
            <p:blipFill>
              <a:blip r:embed="rId29"/>
              <a:stretch>
                <a:fillRect/>
              </a:stretch>
            </p:blipFill>
            <p:spPr>
              <a:xfrm>
                <a:off x="4630844" y="4499967"/>
                <a:ext cx="388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Ink 35">
                <a:extLst>
                  <a:ext uri="{FF2B5EF4-FFF2-40B4-BE49-F238E27FC236}">
                    <a16:creationId xmlns:a16="http://schemas.microsoft.com/office/drawing/2014/main" id="{D7938AA2-11A7-9FF9-527F-E8434F2C44B1}"/>
                  </a:ext>
                </a:extLst>
              </p14:cNvPr>
              <p14:cNvContentPartPr/>
              <p14:nvPr/>
            </p14:nvContentPartPr>
            <p14:xfrm>
              <a:off x="1740044" y="3327087"/>
              <a:ext cx="276120" cy="5760"/>
            </p14:xfrm>
          </p:contentPart>
        </mc:Choice>
        <mc:Fallback xmlns="">
          <p:pic>
            <p:nvPicPr>
              <p:cNvPr id="36" name="Ink 35">
                <a:extLst>
                  <a:ext uri="{FF2B5EF4-FFF2-40B4-BE49-F238E27FC236}">
                    <a16:creationId xmlns:a16="http://schemas.microsoft.com/office/drawing/2014/main" id="{D7938AA2-11A7-9FF9-527F-E8434F2C44B1}"/>
                  </a:ext>
                </a:extLst>
              </p:cNvPr>
              <p:cNvPicPr/>
              <p:nvPr/>
            </p:nvPicPr>
            <p:blipFill>
              <a:blip r:embed="rId31"/>
              <a:stretch>
                <a:fillRect/>
              </a:stretch>
            </p:blipFill>
            <p:spPr>
              <a:xfrm>
                <a:off x="1731044" y="3318447"/>
                <a:ext cx="293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83217AF0-E9BF-B629-3A8D-CDCFD9591AFC}"/>
                  </a:ext>
                </a:extLst>
              </p14:cNvPr>
              <p14:cNvContentPartPr/>
              <p14:nvPr/>
            </p14:nvContentPartPr>
            <p14:xfrm>
              <a:off x="1746720" y="4491709"/>
              <a:ext cx="276840" cy="6840"/>
            </p14:xfrm>
          </p:contentPart>
        </mc:Choice>
        <mc:Fallback xmlns="">
          <p:pic>
            <p:nvPicPr>
              <p:cNvPr id="37" name="Ink 36">
                <a:extLst>
                  <a:ext uri="{FF2B5EF4-FFF2-40B4-BE49-F238E27FC236}">
                    <a16:creationId xmlns:a16="http://schemas.microsoft.com/office/drawing/2014/main" id="{83217AF0-E9BF-B629-3A8D-CDCFD9591AFC}"/>
                  </a:ext>
                </a:extLst>
              </p:cNvPr>
              <p:cNvPicPr/>
              <p:nvPr/>
            </p:nvPicPr>
            <p:blipFill>
              <a:blip r:embed="rId33"/>
              <a:stretch>
                <a:fillRect/>
              </a:stretch>
            </p:blipFill>
            <p:spPr>
              <a:xfrm>
                <a:off x="1737720" y="4483069"/>
                <a:ext cx="29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28119406-C3AC-C14A-8BE6-983BD7469789}"/>
                  </a:ext>
                </a:extLst>
              </p14:cNvPr>
              <p14:cNvContentPartPr/>
              <p14:nvPr/>
            </p14:nvContentPartPr>
            <p14:xfrm>
              <a:off x="10498582" y="3372829"/>
              <a:ext cx="272520" cy="19080"/>
            </p14:xfrm>
          </p:contentPart>
        </mc:Choice>
        <mc:Fallback xmlns="">
          <p:pic>
            <p:nvPicPr>
              <p:cNvPr id="38" name="Ink 37">
                <a:extLst>
                  <a:ext uri="{FF2B5EF4-FFF2-40B4-BE49-F238E27FC236}">
                    <a16:creationId xmlns:a16="http://schemas.microsoft.com/office/drawing/2014/main" id="{28119406-C3AC-C14A-8BE6-983BD7469789}"/>
                  </a:ext>
                </a:extLst>
              </p:cNvPr>
              <p:cNvPicPr/>
              <p:nvPr/>
            </p:nvPicPr>
            <p:blipFill>
              <a:blip r:embed="rId35"/>
              <a:stretch>
                <a:fillRect/>
              </a:stretch>
            </p:blipFill>
            <p:spPr>
              <a:xfrm>
                <a:off x="10489582" y="3364189"/>
                <a:ext cx="290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2FCFB5DC-36E3-107D-7E6D-87A1F9939399}"/>
                  </a:ext>
                </a:extLst>
              </p14:cNvPr>
              <p14:cNvContentPartPr/>
              <p14:nvPr/>
            </p14:nvContentPartPr>
            <p14:xfrm>
              <a:off x="7659622" y="5650909"/>
              <a:ext cx="277200" cy="51480"/>
            </p14:xfrm>
          </p:contentPart>
        </mc:Choice>
        <mc:Fallback xmlns="">
          <p:pic>
            <p:nvPicPr>
              <p:cNvPr id="39" name="Ink 38">
                <a:extLst>
                  <a:ext uri="{FF2B5EF4-FFF2-40B4-BE49-F238E27FC236}">
                    <a16:creationId xmlns:a16="http://schemas.microsoft.com/office/drawing/2014/main" id="{2FCFB5DC-36E3-107D-7E6D-87A1F9939399}"/>
                  </a:ext>
                </a:extLst>
              </p:cNvPr>
              <p:cNvPicPr/>
              <p:nvPr/>
            </p:nvPicPr>
            <p:blipFill>
              <a:blip r:embed="rId37"/>
              <a:stretch>
                <a:fillRect/>
              </a:stretch>
            </p:blipFill>
            <p:spPr>
              <a:xfrm>
                <a:off x="7650982" y="5641909"/>
                <a:ext cx="2948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E0FFA325-992D-C81B-B544-ADF014D215D9}"/>
                  </a:ext>
                </a:extLst>
              </p14:cNvPr>
              <p14:cNvContentPartPr/>
              <p14:nvPr/>
            </p14:nvContentPartPr>
            <p14:xfrm>
              <a:off x="10554382" y="5672869"/>
              <a:ext cx="283320" cy="24120"/>
            </p14:xfrm>
          </p:contentPart>
        </mc:Choice>
        <mc:Fallback xmlns="">
          <p:pic>
            <p:nvPicPr>
              <p:cNvPr id="40" name="Ink 39">
                <a:extLst>
                  <a:ext uri="{FF2B5EF4-FFF2-40B4-BE49-F238E27FC236}">
                    <a16:creationId xmlns:a16="http://schemas.microsoft.com/office/drawing/2014/main" id="{E0FFA325-992D-C81B-B544-ADF014D215D9}"/>
                  </a:ext>
                </a:extLst>
              </p:cNvPr>
              <p:cNvPicPr/>
              <p:nvPr/>
            </p:nvPicPr>
            <p:blipFill>
              <a:blip r:embed="rId39"/>
              <a:stretch>
                <a:fillRect/>
              </a:stretch>
            </p:blipFill>
            <p:spPr>
              <a:xfrm>
                <a:off x="10545382" y="5664229"/>
                <a:ext cx="300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22A9912D-845B-E8B4-5108-8E1590651AD5}"/>
                  </a:ext>
                </a:extLst>
              </p14:cNvPr>
              <p14:cNvContentPartPr/>
              <p14:nvPr/>
            </p14:nvContentPartPr>
            <p14:xfrm>
              <a:off x="10512262" y="4551829"/>
              <a:ext cx="303120" cy="1800"/>
            </p14:xfrm>
          </p:contentPart>
        </mc:Choice>
        <mc:Fallback xmlns="">
          <p:pic>
            <p:nvPicPr>
              <p:cNvPr id="41" name="Ink 40">
                <a:extLst>
                  <a:ext uri="{FF2B5EF4-FFF2-40B4-BE49-F238E27FC236}">
                    <a16:creationId xmlns:a16="http://schemas.microsoft.com/office/drawing/2014/main" id="{22A9912D-845B-E8B4-5108-8E1590651AD5}"/>
                  </a:ext>
                </a:extLst>
              </p:cNvPr>
              <p:cNvPicPr/>
              <p:nvPr/>
            </p:nvPicPr>
            <p:blipFill>
              <a:blip r:embed="rId41"/>
              <a:stretch>
                <a:fillRect/>
              </a:stretch>
            </p:blipFill>
            <p:spPr>
              <a:xfrm>
                <a:off x="10503622" y="4543189"/>
                <a:ext cx="320760" cy="19440"/>
              </a:xfrm>
              <a:prstGeom prst="rect">
                <a:avLst/>
              </a:prstGeom>
            </p:spPr>
          </p:pic>
        </mc:Fallback>
      </mc:AlternateContent>
    </p:spTree>
    <p:extLst>
      <p:ext uri="{BB962C8B-B14F-4D97-AF65-F5344CB8AC3E}">
        <p14:creationId xmlns:p14="http://schemas.microsoft.com/office/powerpoint/2010/main" val="3147426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Results – Washington DC</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8</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E34118-5525-6978-2794-EC1F04C3C9E1}"/>
              </a:ext>
            </a:extLst>
          </p:cNvPr>
          <p:cNvSpPr txBox="1"/>
          <p:nvPr/>
        </p:nvSpPr>
        <p:spPr>
          <a:xfrm>
            <a:off x="3048000" y="1275718"/>
            <a:ext cx="1791837" cy="369332"/>
          </a:xfrm>
          <a:prstGeom prst="rect">
            <a:avLst/>
          </a:prstGeom>
          <a:noFill/>
        </p:spPr>
        <p:txBody>
          <a:bodyPr wrap="none" rtlCol="0">
            <a:spAutoFit/>
          </a:bodyPr>
          <a:lstStyle/>
          <a:p>
            <a:r>
              <a:rPr lang="en-US" b="1" dirty="0"/>
              <a:t>AM - Trip Origins</a:t>
            </a:r>
          </a:p>
        </p:txBody>
      </p:sp>
      <p:pic>
        <p:nvPicPr>
          <p:cNvPr id="4" name="Picture 3" descr="Map&#10;&#10;Description automatically generated">
            <a:extLst>
              <a:ext uri="{FF2B5EF4-FFF2-40B4-BE49-F238E27FC236}">
                <a16:creationId xmlns:a16="http://schemas.microsoft.com/office/drawing/2014/main" id="{CE573A20-10F6-C75E-2701-C5E437FD4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901" y="1646647"/>
            <a:ext cx="8096197" cy="4541386"/>
          </a:xfrm>
          <a:prstGeom prst="rect">
            <a:avLst/>
          </a:prstGeom>
        </p:spPr>
      </p:pic>
      <p:sp>
        <p:nvSpPr>
          <p:cNvPr id="5" name="TextBox 4">
            <a:extLst>
              <a:ext uri="{FF2B5EF4-FFF2-40B4-BE49-F238E27FC236}">
                <a16:creationId xmlns:a16="http://schemas.microsoft.com/office/drawing/2014/main" id="{C058FDAA-11EF-4179-2DC0-3913F39B4184}"/>
              </a:ext>
            </a:extLst>
          </p:cNvPr>
          <p:cNvSpPr txBox="1"/>
          <p:nvPr/>
        </p:nvSpPr>
        <p:spPr>
          <a:xfrm>
            <a:off x="7134256" y="1275718"/>
            <a:ext cx="2314544" cy="369332"/>
          </a:xfrm>
          <a:prstGeom prst="rect">
            <a:avLst/>
          </a:prstGeom>
          <a:noFill/>
        </p:spPr>
        <p:txBody>
          <a:bodyPr wrap="none" rtlCol="0">
            <a:spAutoFit/>
          </a:bodyPr>
          <a:lstStyle/>
          <a:p>
            <a:r>
              <a:rPr lang="en-US" b="1" dirty="0"/>
              <a:t>AM - Trip Destinations</a:t>
            </a:r>
          </a:p>
        </p:txBody>
      </p:sp>
    </p:spTree>
    <p:extLst>
      <p:ext uri="{BB962C8B-B14F-4D97-AF65-F5344CB8AC3E}">
        <p14:creationId xmlns:p14="http://schemas.microsoft.com/office/powerpoint/2010/main" val="283000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61F757-5FE6-8944-9079-B89C87116178}"/>
              </a:ext>
            </a:extLst>
          </p:cNvPr>
          <p:cNvSpPr/>
          <p:nvPr/>
        </p:nvSpPr>
        <p:spPr>
          <a:xfrm>
            <a:off x="0" y="0"/>
            <a:ext cx="12192000" cy="914400"/>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490133-61A0-B82F-5D94-E0A8E0400FBC}"/>
              </a:ext>
            </a:extLst>
          </p:cNvPr>
          <p:cNvSpPr/>
          <p:nvPr/>
        </p:nvSpPr>
        <p:spPr>
          <a:xfrm>
            <a:off x="0" y="6374296"/>
            <a:ext cx="12192000" cy="483704"/>
          </a:xfrm>
          <a:prstGeom prst="rect">
            <a:avLst/>
          </a:prstGeom>
          <a:solidFill>
            <a:srgbClr val="FDC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34147C9-E4D0-916C-627A-C19443066AD8}"/>
              </a:ext>
            </a:extLst>
          </p:cNvPr>
          <p:cNvSpPr txBox="1">
            <a:spLocks/>
          </p:cNvSpPr>
          <p:nvPr/>
        </p:nvSpPr>
        <p:spPr>
          <a:xfrm>
            <a:off x="132522" y="181458"/>
            <a:ext cx="10529560" cy="732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7A0019"/>
                </a:solidFill>
              </a:rPr>
              <a:t>Results – Washington DC</a:t>
            </a:r>
          </a:p>
        </p:txBody>
      </p:sp>
      <p:pic>
        <p:nvPicPr>
          <p:cNvPr id="9" name="Picture 8">
            <a:extLst>
              <a:ext uri="{FF2B5EF4-FFF2-40B4-BE49-F238E27FC236}">
                <a16:creationId xmlns:a16="http://schemas.microsoft.com/office/drawing/2014/main" id="{D73CD910-860C-CB0A-C212-AFDECCEC6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992" y="90729"/>
            <a:ext cx="1303008" cy="7329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C2E7B39-B250-7E4A-E206-0CEFE73E44DC}"/>
              </a:ext>
            </a:extLst>
          </p:cNvPr>
          <p:cNvSpPr txBox="1">
            <a:spLocks/>
          </p:cNvSpPr>
          <p:nvPr/>
        </p:nvSpPr>
        <p:spPr>
          <a:xfrm>
            <a:off x="0" y="6421598"/>
            <a:ext cx="6096000" cy="4364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7A0019"/>
                </a:solidFill>
              </a:rPr>
              <a:t>Weekly Meeting (11/09/2022)</a:t>
            </a:r>
          </a:p>
        </p:txBody>
      </p:sp>
      <p:sp>
        <p:nvSpPr>
          <p:cNvPr id="11" name="Title 1">
            <a:extLst>
              <a:ext uri="{FF2B5EF4-FFF2-40B4-BE49-F238E27FC236}">
                <a16:creationId xmlns:a16="http://schemas.microsoft.com/office/drawing/2014/main" id="{864E8814-3F2A-F196-4C31-485623E683AB}"/>
              </a:ext>
            </a:extLst>
          </p:cNvPr>
          <p:cNvSpPr txBox="1">
            <a:spLocks/>
          </p:cNvSpPr>
          <p:nvPr/>
        </p:nvSpPr>
        <p:spPr>
          <a:xfrm>
            <a:off x="7613966" y="6422506"/>
            <a:ext cx="4074058" cy="48370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solidFill>
                  <a:srgbClr val="7A0019"/>
                </a:solidFill>
              </a:rPr>
              <a:t>Hannah </a:t>
            </a:r>
            <a:r>
              <a:rPr lang="en-US" sz="2400" b="1" dirty="0" err="1">
                <a:solidFill>
                  <a:srgbClr val="7A0019"/>
                </a:solidFill>
              </a:rPr>
              <a:t>DeBruin</a:t>
            </a:r>
            <a:endParaRPr lang="en-US" sz="2400" b="1" dirty="0">
              <a:solidFill>
                <a:srgbClr val="7A0019"/>
              </a:solidFill>
            </a:endParaRPr>
          </a:p>
        </p:txBody>
      </p:sp>
      <p:sp>
        <p:nvSpPr>
          <p:cNvPr id="12" name="Slide Number Placeholder 7">
            <a:extLst>
              <a:ext uri="{FF2B5EF4-FFF2-40B4-BE49-F238E27FC236}">
                <a16:creationId xmlns:a16="http://schemas.microsoft.com/office/drawing/2014/main" id="{F431375F-1FC4-92DB-2AE9-FC70B62604EC}"/>
              </a:ext>
            </a:extLst>
          </p:cNvPr>
          <p:cNvSpPr>
            <a:spLocks noGrp="1"/>
          </p:cNvSpPr>
          <p:nvPr>
            <p:ph type="sldNum" sz="quarter" idx="12"/>
          </p:nvPr>
        </p:nvSpPr>
        <p:spPr>
          <a:xfrm>
            <a:off x="9448800" y="6374295"/>
            <a:ext cx="2743200" cy="483704"/>
          </a:xfrm>
        </p:spPr>
        <p:txBody>
          <a:bodyPr/>
          <a:lstStyle/>
          <a:p>
            <a:fld id="{763B1BE7-AD70-4E4C-A51A-40F6B1F32D18}" type="slidenum">
              <a:rPr lang="en-US" sz="2000" smtClean="0">
                <a:solidFill>
                  <a:schemeClr val="tx1"/>
                </a:solidFill>
              </a:rPr>
              <a:t>9</a:t>
            </a:fld>
            <a:endParaRPr lang="en-US" sz="2000" dirty="0">
              <a:solidFill>
                <a:schemeClr val="tx1"/>
              </a:solidFill>
            </a:endParaRPr>
          </a:p>
        </p:txBody>
      </p:sp>
      <p:cxnSp>
        <p:nvCxnSpPr>
          <p:cNvPr id="13" name="Straight Connector 12">
            <a:extLst>
              <a:ext uri="{FF2B5EF4-FFF2-40B4-BE49-F238E27FC236}">
                <a16:creationId xmlns:a16="http://schemas.microsoft.com/office/drawing/2014/main" id="{5E514DB5-8F56-FCE0-121A-69103026D710}"/>
              </a:ext>
            </a:extLst>
          </p:cNvPr>
          <p:cNvCxnSpPr>
            <a:cxnSpLocks/>
          </p:cNvCxnSpPr>
          <p:nvPr/>
        </p:nvCxnSpPr>
        <p:spPr>
          <a:xfrm>
            <a:off x="0" y="6376332"/>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8EFF8D-291B-8A00-4962-DC0CA31A9125}"/>
              </a:ext>
            </a:extLst>
          </p:cNvPr>
          <p:cNvCxnSpPr>
            <a:cxnSpLocks/>
          </p:cNvCxnSpPr>
          <p:nvPr/>
        </p:nvCxnSpPr>
        <p:spPr>
          <a:xfrm>
            <a:off x="0" y="914400"/>
            <a:ext cx="12192000" cy="0"/>
          </a:xfrm>
          <a:prstGeom prst="line">
            <a:avLst/>
          </a:prstGeom>
          <a:ln w="76200">
            <a:solidFill>
              <a:srgbClr val="7A001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E34118-5525-6978-2794-EC1F04C3C9E1}"/>
              </a:ext>
            </a:extLst>
          </p:cNvPr>
          <p:cNvSpPr txBox="1"/>
          <p:nvPr/>
        </p:nvSpPr>
        <p:spPr>
          <a:xfrm>
            <a:off x="3048000" y="1151933"/>
            <a:ext cx="1775807" cy="369332"/>
          </a:xfrm>
          <a:prstGeom prst="rect">
            <a:avLst/>
          </a:prstGeom>
          <a:noFill/>
        </p:spPr>
        <p:txBody>
          <a:bodyPr wrap="none" rtlCol="0">
            <a:spAutoFit/>
          </a:bodyPr>
          <a:lstStyle/>
          <a:p>
            <a:r>
              <a:rPr lang="en-US" b="1" dirty="0"/>
              <a:t>PM - Trip Origins</a:t>
            </a:r>
          </a:p>
        </p:txBody>
      </p:sp>
      <p:sp>
        <p:nvSpPr>
          <p:cNvPr id="5" name="TextBox 4">
            <a:extLst>
              <a:ext uri="{FF2B5EF4-FFF2-40B4-BE49-F238E27FC236}">
                <a16:creationId xmlns:a16="http://schemas.microsoft.com/office/drawing/2014/main" id="{C058FDAA-11EF-4179-2DC0-3913F39B4184}"/>
              </a:ext>
            </a:extLst>
          </p:cNvPr>
          <p:cNvSpPr txBox="1"/>
          <p:nvPr/>
        </p:nvSpPr>
        <p:spPr>
          <a:xfrm>
            <a:off x="7150286" y="1151933"/>
            <a:ext cx="2298514" cy="369332"/>
          </a:xfrm>
          <a:prstGeom prst="rect">
            <a:avLst/>
          </a:prstGeom>
          <a:noFill/>
        </p:spPr>
        <p:txBody>
          <a:bodyPr wrap="none" rtlCol="0">
            <a:spAutoFit/>
          </a:bodyPr>
          <a:lstStyle/>
          <a:p>
            <a:r>
              <a:rPr lang="en-US" b="1" dirty="0"/>
              <a:t>PM - Trip Destinations</a:t>
            </a:r>
          </a:p>
        </p:txBody>
      </p:sp>
      <p:pic>
        <p:nvPicPr>
          <p:cNvPr id="3" name="Picture 2" descr="Map&#10;&#10;Description automatically generated">
            <a:extLst>
              <a:ext uri="{FF2B5EF4-FFF2-40B4-BE49-F238E27FC236}">
                <a16:creationId xmlns:a16="http://schemas.microsoft.com/office/drawing/2014/main" id="{18FC117C-7840-E5FB-C69C-F1A7893DF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340" y="1521265"/>
            <a:ext cx="8373319" cy="4704931"/>
          </a:xfrm>
          <a:prstGeom prst="rect">
            <a:avLst/>
          </a:prstGeom>
        </p:spPr>
      </p:pic>
    </p:spTree>
    <p:extLst>
      <p:ext uri="{BB962C8B-B14F-4D97-AF65-F5344CB8AC3E}">
        <p14:creationId xmlns:p14="http://schemas.microsoft.com/office/powerpoint/2010/main" val="2850004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1991</TotalTime>
  <Words>902</Words>
  <Application>Microsoft Macintosh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AdvTimes</vt:lpstr>
      <vt:lpstr>Arial</vt:lpstr>
      <vt:lpstr>Calibri</vt:lpstr>
      <vt:lpstr>Calibri Light</vt:lpstr>
      <vt:lpstr>Office Theme</vt:lpstr>
      <vt:lpstr>GBFS O/D Inference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PEV Equity, Public Charging, &amp; Justice40 Initiative</dc:title>
  <dc:creator>Hannah Debruin</dc:creator>
  <cp:lastModifiedBy>Hannah Debruin</cp:lastModifiedBy>
  <cp:revision>216</cp:revision>
  <dcterms:created xsi:type="dcterms:W3CDTF">2022-09-13T16:54:18Z</dcterms:created>
  <dcterms:modified xsi:type="dcterms:W3CDTF">2022-11-09T15:04:47Z</dcterms:modified>
</cp:coreProperties>
</file>